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1"/>
          <p:cNvSpPr/>
          <p:nvPr userDrawn="1"/>
        </p:nvSpPr>
        <p:spPr bwMode="auto">
          <a:xfrm>
            <a:off x="2" y="5951111"/>
            <a:ext cx="12192001" cy="916004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Grafik 7"/>
          <p:cNvPicPr>
            <a:picLocks noChangeAspect="1"/>
          </p:cNvPicPr>
          <p:nvPr userDrawn="1"/>
        </p:nvPicPr>
        <p:blipFill>
          <a:blip r:embed="rId2"/>
          <a:srcRect b="11394"/>
          <a:stretch/>
        </p:blipFill>
        <p:spPr bwMode="auto">
          <a:xfrm>
            <a:off x="2" y="2946872"/>
            <a:ext cx="12192000" cy="2944479"/>
          </a:xfrm>
          <a:prstGeom prst="rect">
            <a:avLst/>
          </a:prstGeom>
        </p:spPr>
      </p:pic>
      <p:pic>
        <p:nvPicPr>
          <p:cNvPr id="6" name="Grafik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98194" y="120790"/>
            <a:ext cx="6350946" cy="1705206"/>
          </a:xfrm>
          <a:prstGeom prst="rect">
            <a:avLst/>
          </a:prstGeom>
        </p:spPr>
      </p:pic>
      <p:pic>
        <p:nvPicPr>
          <p:cNvPr id="7" name="Grafik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549140" y="0"/>
            <a:ext cx="5642861" cy="1946787"/>
          </a:xfrm>
          <a:prstGeom prst="rect">
            <a:avLst/>
          </a:prstGeom>
        </p:spPr>
      </p:pic>
      <p:sp>
        <p:nvSpPr>
          <p:cNvPr id="8" name="Rechteck 10"/>
          <p:cNvSpPr/>
          <p:nvPr userDrawn="1"/>
        </p:nvSpPr>
        <p:spPr bwMode="auto">
          <a:xfrm>
            <a:off x="486697" y="2282441"/>
            <a:ext cx="1121860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1200"/>
              </a:spcAft>
              <a:defRPr/>
            </a:pPr>
            <a:r>
              <a:rPr lang="de-DE" sz="7200" b="1" cap="small" dirty="0" smtClean="0">
                <a:gradFill>
                  <a:gsLst>
                    <a:gs pos="0">
                      <a:srgbClr val="66C430"/>
                    </a:gs>
                    <a:gs pos="100000">
                      <a:srgbClr val="38AC9A"/>
                    </a:gs>
                  </a:gsLst>
                  <a:lin ang="0" scaled="1"/>
                </a:gradFill>
                <a:latin typeface="Calibri "/>
                <a:cs typeface="Arial"/>
              </a:rPr>
              <a:t>Lebende </a:t>
            </a:r>
            <a:r>
              <a:rPr lang="de-DE" sz="7200" b="1" cap="small" dirty="0" err="1" smtClean="0">
                <a:gradFill>
                  <a:gsLst>
                    <a:gs pos="0">
                      <a:srgbClr val="66C430"/>
                    </a:gs>
                    <a:gs pos="100000">
                      <a:srgbClr val="38AC9A"/>
                    </a:gs>
                  </a:gsLst>
                  <a:lin ang="0" scaled="1"/>
                </a:gradFill>
                <a:latin typeface="Calibri "/>
                <a:cs typeface="Arial"/>
              </a:rPr>
              <a:t>Arzeinmitel</a:t>
            </a:r>
            <a:endParaRPr dirty="0"/>
          </a:p>
          <a:p>
            <a:pPr lvl="0" algn="ctr">
              <a:spcAft>
                <a:spcPts val="1200"/>
              </a:spcAft>
              <a:defRPr/>
            </a:pPr>
            <a:r>
              <a:rPr lang="en-US" sz="3600" b="1" cap="small" dirty="0" err="1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Sächsisches</a:t>
            </a:r>
            <a:r>
              <a:rPr lang="en-US" sz="3600" b="1" cap="small" dirty="0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 </a:t>
            </a:r>
            <a:r>
              <a:rPr lang="en-US" sz="3600" b="1" cap="small" dirty="0" err="1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Präzisionstherapie</a:t>
            </a:r>
            <a:r>
              <a:rPr lang="en-US" sz="3600" b="1" cap="small" dirty="0" smtClean="0">
                <a:solidFill>
                  <a:schemeClr val="bg1">
                    <a:lumMod val="65000"/>
                  </a:schemeClr>
                </a:solidFill>
                <a:latin typeface="Calibri "/>
                <a:cs typeface="Arial"/>
              </a:rPr>
              <a:t>-Cluster</a:t>
            </a:r>
            <a:endParaRPr lang="en-US" sz="4400" b="1" cap="small" dirty="0">
              <a:solidFill>
                <a:schemeClr val="bg1">
                  <a:lumMod val="65000"/>
                </a:schemeClr>
              </a:solidFill>
              <a:latin typeface="Calibri "/>
              <a:cs typeface="Arial"/>
            </a:endParaRPr>
          </a:p>
        </p:txBody>
      </p:sp>
      <p:sp>
        <p:nvSpPr>
          <p:cNvPr id="9" name="Rechteck 11"/>
          <p:cNvSpPr/>
          <p:nvPr userDrawn="1"/>
        </p:nvSpPr>
        <p:spPr bwMode="auto">
          <a:xfrm>
            <a:off x="0" y="1855400"/>
            <a:ext cx="12192001" cy="148600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0" name="Group 13"/>
          <p:cNvGrpSpPr/>
          <p:nvPr userDrawn="1"/>
        </p:nvGrpSpPr>
        <p:grpSpPr bwMode="auto">
          <a:xfrm>
            <a:off x="925571" y="5958000"/>
            <a:ext cx="10060492" cy="900000"/>
            <a:chOff x="448488" y="5958000"/>
            <a:chExt cx="10060492" cy="900000"/>
          </a:xfrm>
        </p:grpSpPr>
        <p:pic>
          <p:nvPicPr>
            <p:cNvPr id="11" name="Grafik 7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2759046" y="5958000"/>
              <a:ext cx="2134400" cy="900000"/>
            </a:xfrm>
            <a:prstGeom prst="rect">
              <a:avLst/>
            </a:prstGeom>
          </p:spPr>
        </p:pic>
        <p:pic>
          <p:nvPicPr>
            <p:cNvPr id="12" name="Grafik 8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5341934" y="6120000"/>
              <a:ext cx="2064000" cy="576000"/>
            </a:xfrm>
            <a:prstGeom prst="rect">
              <a:avLst/>
            </a:prstGeom>
          </p:spPr>
        </p:pic>
        <p:pic>
          <p:nvPicPr>
            <p:cNvPr id="13" name="Grafik 9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448488" y="6138000"/>
              <a:ext cx="1862070" cy="540000"/>
            </a:xfrm>
            <a:prstGeom prst="rect">
              <a:avLst/>
            </a:prstGeom>
          </p:spPr>
        </p:pic>
        <p:pic>
          <p:nvPicPr>
            <p:cNvPr id="14" name="Picture 17"/>
            <p:cNvPicPr>
              <a:picLocks noChangeAspect="1"/>
            </p:cNvPicPr>
            <p:nvPr/>
          </p:nvPicPr>
          <p:blipFill>
            <a:blip r:embed="rId8"/>
            <a:stretch/>
          </p:blipFill>
          <p:spPr bwMode="auto">
            <a:xfrm>
              <a:off x="8068495" y="6135040"/>
              <a:ext cx="2440484" cy="55765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Titel 1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8138652" cy="844243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Schluß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98192" y="120790"/>
            <a:ext cx="6350946" cy="1705206"/>
          </a:xfrm>
          <a:prstGeom prst="rect">
            <a:avLst/>
          </a:prstGeom>
        </p:spPr>
      </p:pic>
      <p:pic>
        <p:nvPicPr>
          <p:cNvPr id="5" name="Grafik 10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549138" y="0"/>
            <a:ext cx="5642861" cy="1946787"/>
          </a:xfrm>
          <a:prstGeom prst="rect">
            <a:avLst/>
          </a:prstGeom>
        </p:spPr>
      </p:pic>
      <p:sp>
        <p:nvSpPr>
          <p:cNvPr id="6" name="Rechteck 11"/>
          <p:cNvSpPr/>
          <p:nvPr userDrawn="1"/>
        </p:nvSpPr>
        <p:spPr bwMode="auto">
          <a:xfrm>
            <a:off x="-2" y="1855400"/>
            <a:ext cx="12192001" cy="148600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hteck 11"/>
          <p:cNvSpPr/>
          <p:nvPr userDrawn="1"/>
        </p:nvSpPr>
        <p:spPr bwMode="auto">
          <a:xfrm>
            <a:off x="0" y="5941996"/>
            <a:ext cx="12192001" cy="916004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Grafik 4"/>
          <p:cNvPicPr>
            <a:picLocks noChangeAspect="1"/>
          </p:cNvPicPr>
          <p:nvPr userDrawn="1"/>
        </p:nvPicPr>
        <p:blipFill>
          <a:blip r:embed="rId4"/>
          <a:srcRect b="11394"/>
          <a:stretch/>
        </p:blipFill>
        <p:spPr bwMode="auto">
          <a:xfrm>
            <a:off x="-6624" y="2940248"/>
            <a:ext cx="12192000" cy="2944479"/>
          </a:xfrm>
          <a:prstGeom prst="rect">
            <a:avLst/>
          </a:prstGeom>
        </p:spPr>
      </p:pic>
      <p:sp>
        <p:nvSpPr>
          <p:cNvPr id="9" name="TextBox 17"/>
          <p:cNvSpPr txBox="1"/>
          <p:nvPr userDrawn="1"/>
        </p:nvSpPr>
        <p:spPr bwMode="auto">
          <a:xfrm>
            <a:off x="2896064" y="2545677"/>
            <a:ext cx="6955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en-US" sz="4000" b="1" dirty="0" err="1" smtClean="0">
                <a:solidFill>
                  <a:srgbClr val="38AC9A"/>
                </a:solidFill>
              </a:rPr>
              <a:t>Danke</a:t>
            </a:r>
            <a:r>
              <a:rPr lang="en-US" sz="4000" b="1" dirty="0" smtClean="0">
                <a:solidFill>
                  <a:srgbClr val="38AC9A"/>
                </a:solidFill>
              </a:rPr>
              <a:t> </a:t>
            </a:r>
            <a:r>
              <a:rPr lang="en-US" sz="4000" b="1" dirty="0" err="1" smtClean="0">
                <a:solidFill>
                  <a:srgbClr val="38AC9A"/>
                </a:solidFill>
              </a:rPr>
              <a:t>für</a:t>
            </a:r>
            <a:r>
              <a:rPr lang="en-US" sz="4000" b="1" dirty="0" smtClean="0">
                <a:solidFill>
                  <a:srgbClr val="38AC9A"/>
                </a:solidFill>
              </a:rPr>
              <a:t> die </a:t>
            </a:r>
            <a:r>
              <a:rPr lang="en-US" sz="4000" b="1" dirty="0" err="1" smtClean="0">
                <a:solidFill>
                  <a:srgbClr val="38AC9A"/>
                </a:solidFill>
              </a:rPr>
              <a:t>Aufmerksamkeit</a:t>
            </a:r>
            <a:r>
              <a:rPr lang="en-US" sz="4000" b="1" dirty="0" smtClean="0">
                <a:solidFill>
                  <a:srgbClr val="38AC9A"/>
                </a:solidFill>
              </a:rPr>
              <a:t>!</a:t>
            </a:r>
            <a:endParaRPr lang="en-US" sz="4000" dirty="0">
              <a:solidFill>
                <a:srgbClr val="38AC9A"/>
              </a:solidFill>
              <a:latin typeface="Calibri"/>
            </a:endParaRPr>
          </a:p>
        </p:txBody>
      </p:sp>
      <p:grpSp>
        <p:nvGrpSpPr>
          <p:cNvPr id="10" name="Group 24"/>
          <p:cNvGrpSpPr/>
          <p:nvPr userDrawn="1"/>
        </p:nvGrpSpPr>
        <p:grpSpPr bwMode="auto">
          <a:xfrm>
            <a:off x="925569" y="5958000"/>
            <a:ext cx="10060492" cy="900000"/>
            <a:chOff x="448488" y="5958000"/>
            <a:chExt cx="10060492" cy="900000"/>
          </a:xfrm>
        </p:grpSpPr>
        <p:pic>
          <p:nvPicPr>
            <p:cNvPr id="11" name="Grafik 7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2759046" y="5958000"/>
              <a:ext cx="2134400" cy="900000"/>
            </a:xfrm>
            <a:prstGeom prst="rect">
              <a:avLst/>
            </a:prstGeom>
          </p:spPr>
        </p:pic>
        <p:pic>
          <p:nvPicPr>
            <p:cNvPr id="12" name="Grafik 8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5341934" y="6120000"/>
              <a:ext cx="2064000" cy="576000"/>
            </a:xfrm>
            <a:prstGeom prst="rect">
              <a:avLst/>
            </a:prstGeom>
          </p:spPr>
        </p:pic>
        <p:pic>
          <p:nvPicPr>
            <p:cNvPr id="13" name="Grafik 9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448488" y="6138000"/>
              <a:ext cx="1862070" cy="540000"/>
            </a:xfrm>
            <a:prstGeom prst="rect">
              <a:avLst/>
            </a:prstGeom>
          </p:spPr>
        </p:pic>
        <p:pic>
          <p:nvPicPr>
            <p:cNvPr id="14" name="Picture 19"/>
            <p:cNvPicPr>
              <a:picLocks noChangeAspect="1"/>
            </p:cNvPicPr>
            <p:nvPr/>
          </p:nvPicPr>
          <p:blipFill>
            <a:blip r:embed="rId8"/>
            <a:stretch/>
          </p:blipFill>
          <p:spPr bwMode="auto">
            <a:xfrm>
              <a:off x="8068495" y="6135040"/>
              <a:ext cx="2440484" cy="55765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pic>
        <p:nvPicPr>
          <p:cNvPr id="5" name="Grafik 6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9102904" y="190051"/>
            <a:ext cx="2941050" cy="789661"/>
          </a:xfrm>
          <a:prstGeom prst="rect">
            <a:avLst/>
          </a:prstGeom>
        </p:spPr>
      </p:pic>
      <p:sp>
        <p:nvSpPr>
          <p:cNvPr id="6" name="Rechteck 11"/>
          <p:cNvSpPr/>
          <p:nvPr userDrawn="1"/>
        </p:nvSpPr>
        <p:spPr bwMode="auto">
          <a:xfrm>
            <a:off x="0" y="1150006"/>
            <a:ext cx="12192001" cy="148600"/>
          </a:xfrm>
          <a:prstGeom prst="rect">
            <a:avLst/>
          </a:prstGeom>
          <a:gradFill>
            <a:gsLst>
              <a:gs pos="0">
                <a:schemeClr val="bg1"/>
              </a:gs>
              <a:gs pos="40000">
                <a:srgbClr val="B3E298"/>
              </a:gs>
              <a:gs pos="61000">
                <a:srgbClr val="66C430"/>
              </a:gs>
              <a:gs pos="87000">
                <a:srgbClr val="38AC9A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sz="3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saxocell.d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 bwMode="auto">
          <a:xfrm>
            <a:off x="5721537" y="4394672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</a:t>
            </a:r>
            <a:endParaRPr dirty="0"/>
          </a:p>
          <a:p>
            <a:pPr algn="ctr">
              <a:defRPr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Datum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feld 1"/>
          <p:cNvSpPr txBox="1"/>
          <p:nvPr/>
        </p:nvSpPr>
        <p:spPr bwMode="auto">
          <a:xfrm>
            <a:off x="3288800" y="3648134"/>
            <a:ext cx="61702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de-DE" dirty="0" smtClean="0">
                <a:solidFill>
                  <a:srgbClr val="000000"/>
                </a:solidFill>
                <a:latin typeface="Calibri"/>
              </a:rPr>
              <a:t>Kontaktieren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Sie </a:t>
            </a:r>
            <a:r>
              <a:rPr lang="de-DE" dirty="0" smtClean="0">
                <a:solidFill>
                  <a:srgbClr val="000000"/>
                </a:solidFill>
                <a:latin typeface="Calibri"/>
              </a:rPr>
              <a:t>uns bei Fragen oder für weitere Informationen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:</a:t>
            </a:r>
            <a:endParaRPr dirty="0"/>
          </a:p>
          <a:p>
            <a:pPr algn="ctr">
              <a:defRPr/>
            </a:pPr>
            <a:endParaRPr lang="en-US" dirty="0">
              <a:solidFill>
                <a:srgbClr val="000000"/>
              </a:solidFill>
              <a:latin typeface="Calibri"/>
            </a:endParaRPr>
          </a:p>
          <a:p>
            <a:pPr algn="ctr">
              <a:defRPr/>
            </a:pPr>
            <a:r>
              <a:rPr lang="en-US" u="sng" dirty="0" smtClean="0">
                <a:solidFill>
                  <a:srgbClr val="000000"/>
                </a:solidFill>
                <a:latin typeface="Calibri"/>
                <a:hlinkClick r:id="rId2"/>
              </a:rPr>
              <a:t>info@saxocell.de</a:t>
            </a:r>
            <a:r>
              <a:rPr lang="en-US" dirty="0" smtClean="0">
                <a:solidFill>
                  <a:srgbClr val="000000"/>
                </a:solidFill>
                <a:latin typeface="Calibri"/>
              </a:rPr>
              <a:t> </a:t>
            </a:r>
            <a:endParaRPr lang="en-US" dirty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Office">
  <a:themeElements>
    <a:clrScheme name="SaxoCell Farbsc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7AB9C"/>
      </a:accent1>
      <a:accent2>
        <a:srgbClr val="76B82A"/>
      </a:accent2>
      <a:accent3>
        <a:srgbClr val="B6DCD3"/>
      </a:accent3>
      <a:accent4>
        <a:srgbClr val="9085BA"/>
      </a:accent4>
      <a:accent5>
        <a:srgbClr val="33B8CA"/>
      </a:accent5>
      <a:accent6>
        <a:srgbClr val="006E92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</Words>
  <Application>Microsoft Office PowerPoint</Application>
  <DocSecurity>0</DocSecurity>
  <PresentationFormat>Breitbild</PresentationFormat>
  <Paragraphs>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Universitätsklinikum Leipzig AöR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Binder, Stefanie</dc:creator>
  <cp:keywords/>
  <dc:description/>
  <cp:lastModifiedBy>Binder, Stefanie</cp:lastModifiedBy>
  <cp:revision>12</cp:revision>
  <dcterms:created xsi:type="dcterms:W3CDTF">2022-02-08T13:26:09Z</dcterms:created>
  <dcterms:modified xsi:type="dcterms:W3CDTF">2023-10-11T12:45:00Z</dcterms:modified>
  <cp:category/>
  <dc:identifier/>
  <cp:contentStatus/>
  <dc:language/>
  <cp:version/>
</cp:coreProperties>
</file>