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</p:sldMasterIdLst>
  <p:notesMasterIdLst>
    <p:notesMasterId r:id="rId28"/>
  </p:notesMasterIdLst>
  <p:sldIdLst>
    <p:sldId id="256" r:id="rId25"/>
    <p:sldId id="274" r:id="rId26"/>
    <p:sldId id="262" r:id="rId2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3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move the slide</a:t>
            </a:r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31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&lt;header&gt;</a:t>
            </a:r>
          </a:p>
        </p:txBody>
      </p:sp>
      <p:sp>
        <p:nvSpPr>
          <p:cNvPr id="319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320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21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A6A20175-B5CC-402F-9461-35C1A2F39722}" type="slidenum">
              <a:rPr lang="en-US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6120" cy="396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Speakers from Leipzig &amp; Dresden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Scientists and Clinicians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Chemnitz also represented, not on the speaker level but in our Steering board (Governance)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 type="sldNum" idx="9"/>
          </p:nvPr>
        </p:nvSpPr>
        <p:spPr>
          <a:xfrm>
            <a:off x="4402080" y="9553680"/>
            <a:ext cx="3368160" cy="504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de-DE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3D06782-A719-4A1B-90B5-79C3FB4E6A72}" type="slidenum">
              <a:rPr lang="de-DE" sz="1200" b="0" strike="noStrike" spc="-1">
                <a:solidFill>
                  <a:schemeClr val="dk1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8303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6120" cy="396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Speakers from Leipzig &amp; Dresden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Scientists and Clinicians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Chemnitz also represented, not on the speaker level but in our Steering board (Governance)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 type="sldNum" idx="9"/>
          </p:nvPr>
        </p:nvSpPr>
        <p:spPr>
          <a:xfrm>
            <a:off x="4402080" y="9553680"/>
            <a:ext cx="3368160" cy="504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de-DE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3D06782-A719-4A1B-90B5-79C3FB4E6A72}" type="slidenum">
              <a:rPr lang="de-DE" sz="1200" b="0" strike="noStrike" spc="-1">
                <a:solidFill>
                  <a:schemeClr val="dk1"/>
                </a:solidFill>
                <a:latin typeface="+mn-lt"/>
                <a:ea typeface="+mn-ea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7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3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4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5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7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1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2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3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64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65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66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167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68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69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70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1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2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3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74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75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76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8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87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88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189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90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91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92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93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94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95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96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97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98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208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09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210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211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212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13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214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5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6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7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18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219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20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30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32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3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40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45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52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57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58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59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61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67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73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7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8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9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20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21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2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23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4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5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6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7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28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9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81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85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87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9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297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0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307" name="Rechteck 11"/>
          <p:cNvSpPr/>
          <p:nvPr/>
        </p:nvSpPr>
        <p:spPr>
          <a:xfrm>
            <a:off x="0" y="115272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1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1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37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38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39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40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41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43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4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5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6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47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48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9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072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61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62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63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64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65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66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67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8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9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70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1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72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73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440" cy="2074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82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83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84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85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86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87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88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9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0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1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92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93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94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96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97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98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99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00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01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02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4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5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06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07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08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14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15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16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117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18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19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20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1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2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3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24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25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26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34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35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36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137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38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9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40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1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2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3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44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45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46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7800" cy="843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hteck 11"/>
          <p:cNvSpPr/>
          <p:nvPr/>
        </p:nvSpPr>
        <p:spPr>
          <a:xfrm>
            <a:off x="0" y="5951160"/>
            <a:ext cx="12189240" cy="912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50" name="Grafik 6"/>
          <p:cNvPicPr/>
          <p:nvPr/>
        </p:nvPicPr>
        <p:blipFill>
          <a:blip r:embed="rId3"/>
          <a:stretch/>
        </p:blipFill>
        <p:spPr>
          <a:xfrm>
            <a:off x="9102960" y="190080"/>
            <a:ext cx="2940480" cy="789120"/>
          </a:xfrm>
          <a:prstGeom prst="rect">
            <a:avLst/>
          </a:prstGeom>
          <a:ln w="0">
            <a:noFill/>
          </a:ln>
        </p:spPr>
      </p:pic>
      <p:sp>
        <p:nvSpPr>
          <p:cNvPr id="151" name="Rechteck 11"/>
          <p:cNvSpPr/>
          <p:nvPr/>
        </p:nvSpPr>
        <p:spPr>
          <a:xfrm>
            <a:off x="0" y="1149840"/>
            <a:ext cx="12191400" cy="147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rgbClr val="404040"/>
              </a:solidFill>
              <a:latin typeface="Calibri"/>
              <a:ea typeface="DejaVu Sans"/>
            </a:endParaRPr>
          </a:p>
        </p:txBody>
      </p:sp>
      <p:pic>
        <p:nvPicPr>
          <p:cNvPr id="152" name="Grafik 7"/>
          <p:cNvPicPr/>
          <p:nvPr/>
        </p:nvPicPr>
        <p:blipFill>
          <a:blip r:embed="rId4"/>
          <a:srcRect b="11389"/>
          <a:stretch/>
        </p:blipFill>
        <p:spPr>
          <a:xfrm>
            <a:off x="0" y="2946960"/>
            <a:ext cx="12191400" cy="2943720"/>
          </a:xfrm>
          <a:prstGeom prst="rect">
            <a:avLst/>
          </a:prstGeom>
          <a:ln w="0">
            <a:noFill/>
          </a:ln>
        </p:spPr>
      </p:pic>
      <p:pic>
        <p:nvPicPr>
          <p:cNvPr id="153" name="Grafik 8"/>
          <p:cNvPicPr/>
          <p:nvPr/>
        </p:nvPicPr>
        <p:blipFill>
          <a:blip r:embed="rId3"/>
          <a:stretch/>
        </p:blipFill>
        <p:spPr>
          <a:xfrm>
            <a:off x="198360" y="120960"/>
            <a:ext cx="6350400" cy="1704600"/>
          </a:xfrm>
          <a:prstGeom prst="rect">
            <a:avLst/>
          </a:prstGeom>
          <a:ln w="0">
            <a:noFill/>
          </a:ln>
        </p:spPr>
      </p:pic>
      <p:sp>
        <p:nvSpPr>
          <p:cNvPr id="154" name="Rechteck 10"/>
          <p:cNvSpPr/>
          <p:nvPr/>
        </p:nvSpPr>
        <p:spPr>
          <a:xfrm>
            <a:off x="486720" y="2282400"/>
            <a:ext cx="11217960" cy="143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5400" b="1" strike="noStrike" cap="small" spc="-1">
                <a:solidFill>
                  <a:srgbClr val="A9DE8B"/>
                </a:solidFill>
                <a:latin typeface="Calibri "/>
                <a:ea typeface="DejaVu Sans"/>
              </a:rPr>
              <a:t>L</a:t>
            </a:r>
            <a:r>
              <a:rPr lang="en-US" sz="5400" b="1" strike="noStrike" cap="small" spc="-1">
                <a:solidFill>
                  <a:srgbClr val="9BD978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7CCC4D"/>
                </a:solidFill>
                <a:latin typeface="Calibri "/>
                <a:ea typeface="DejaVu Sans"/>
              </a:rPr>
              <a:t>v</a:t>
            </a:r>
            <a:r>
              <a:rPr lang="en-US" sz="5400" b="1" strike="noStrike" cap="small" spc="-1">
                <a:solidFill>
                  <a:srgbClr val="79CB4A"/>
                </a:solidFill>
                <a:latin typeface="Calibri "/>
                <a:ea typeface="DejaVu Sans"/>
              </a:rPr>
              <a:t>i</a:t>
            </a:r>
            <a:r>
              <a:rPr lang="en-US" sz="5400" b="1" strike="noStrike" cap="small" spc="-1">
                <a:solidFill>
                  <a:srgbClr val="6EC73B"/>
                </a:solidFill>
                <a:latin typeface="Calibri "/>
                <a:ea typeface="DejaVu Sans"/>
              </a:rPr>
              <a:t>n</a:t>
            </a:r>
            <a:r>
              <a:rPr lang="en-US" sz="5400" b="1" strike="noStrike" cap="small" spc="-1">
                <a:solidFill>
                  <a:srgbClr val="5FC13F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66C430"/>
                </a:solidFill>
                <a:latin typeface="Calibri "/>
                <a:ea typeface="DejaVu Sans"/>
              </a:rPr>
              <a:t> </a:t>
            </a:r>
            <a:r>
              <a:rPr lang="en-US" sz="5400" b="1" strike="noStrike" cap="small" spc="-1">
                <a:solidFill>
                  <a:srgbClr val="5ABE4B"/>
                </a:solidFill>
                <a:latin typeface="Calibri "/>
                <a:ea typeface="DejaVu Sans"/>
              </a:rPr>
              <a:t>D</a:t>
            </a:r>
            <a:r>
              <a:rPr lang="en-US" sz="5400" b="1" strike="noStrike" cap="small" spc="-1">
                <a:solidFill>
                  <a:srgbClr val="4FB864"/>
                </a:solidFill>
                <a:latin typeface="Calibri "/>
                <a:ea typeface="DejaVu Sans"/>
              </a:rPr>
              <a:t>r</a:t>
            </a:r>
            <a:r>
              <a:rPr lang="en-US" sz="5400" b="1" strike="noStrike" cap="small" spc="-1">
                <a:solidFill>
                  <a:srgbClr val="43B280"/>
                </a:solidFill>
                <a:latin typeface="Calibri "/>
                <a:ea typeface="DejaVu Sans"/>
              </a:rPr>
              <a:t>u</a:t>
            </a:r>
            <a:r>
              <a:rPr lang="en-US" sz="5400" b="1" strike="noStrike" cap="small" spc="-1">
                <a:solidFill>
                  <a:srgbClr val="39AD97"/>
                </a:solidFill>
                <a:latin typeface="Calibri "/>
                <a:ea typeface="DejaVu Sans"/>
              </a:rPr>
              <a:t>g</a:t>
            </a:r>
            <a:r>
              <a:rPr lang="en-US" sz="5400" b="1" strike="noStrike" cap="small" spc="-1">
                <a:solidFill>
                  <a:srgbClr val="38AC9A"/>
                </a:solidFill>
                <a:latin typeface="Calibri "/>
                <a:ea typeface="DejaVu Sans"/>
              </a:rPr>
              <a:t>s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100000"/>
              </a:lnSpc>
              <a:spcAft>
                <a:spcPts val="1199"/>
              </a:spcAft>
            </a:pPr>
            <a:r>
              <a:rPr lang="en-US" sz="2400" b="1" strike="noStrike" cap="small" spc="-1">
                <a:solidFill>
                  <a:srgbClr val="A6A6A6"/>
                </a:solidFill>
                <a:latin typeface="Calibri "/>
                <a:ea typeface="DejaVu Sans"/>
              </a:rPr>
              <a:t>Saxonian Precision Therapy Cluster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55" name="Group 13"/>
          <p:cNvGrpSpPr/>
          <p:nvPr/>
        </p:nvGrpSpPr>
        <p:grpSpPr>
          <a:xfrm>
            <a:off x="925560" y="5958000"/>
            <a:ext cx="10059840" cy="899280"/>
            <a:chOff x="925560" y="5958000"/>
            <a:chExt cx="10059840" cy="899280"/>
          </a:xfrm>
        </p:grpSpPr>
        <p:pic>
          <p:nvPicPr>
            <p:cNvPr id="156" name="Grafik 7"/>
            <p:cNvPicPr/>
            <p:nvPr/>
          </p:nvPicPr>
          <p:blipFill>
            <a:blip r:embed="rId5"/>
            <a:stretch/>
          </p:blipFill>
          <p:spPr>
            <a:xfrm>
              <a:off x="3236040" y="5958000"/>
              <a:ext cx="2133720" cy="89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7" name="Grafik 8"/>
            <p:cNvPicPr/>
            <p:nvPr/>
          </p:nvPicPr>
          <p:blipFill>
            <a:blip r:embed="rId6"/>
            <a:stretch/>
          </p:blipFill>
          <p:spPr>
            <a:xfrm>
              <a:off x="5819040" y="6120000"/>
              <a:ext cx="2063160" cy="57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8" name="Grafik 9"/>
            <p:cNvPicPr/>
            <p:nvPr/>
          </p:nvPicPr>
          <p:blipFill>
            <a:blip r:embed="rId7"/>
            <a:stretch/>
          </p:blipFill>
          <p:spPr>
            <a:xfrm>
              <a:off x="925560" y="6138000"/>
              <a:ext cx="1861200" cy="539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9" name="Picture 17"/>
            <p:cNvPicPr/>
            <p:nvPr/>
          </p:nvPicPr>
          <p:blipFill>
            <a:blip r:embed="rId8"/>
            <a:stretch/>
          </p:blipFill>
          <p:spPr>
            <a:xfrm>
              <a:off x="8545680" y="6135120"/>
              <a:ext cx="2439720" cy="5569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60" name="Grafik 1"/>
          <p:cNvPicPr/>
          <p:nvPr/>
        </p:nvPicPr>
        <p:blipFill>
          <a:blip r:embed="rId9"/>
          <a:stretch/>
        </p:blipFill>
        <p:spPr>
          <a:xfrm>
            <a:off x="6949440" y="8280"/>
            <a:ext cx="5241960" cy="1809000"/>
          </a:xfrm>
          <a:prstGeom prst="rect">
            <a:avLst/>
          </a:prstGeom>
          <a:ln w="0">
            <a:noFill/>
          </a:ln>
        </p:spPr>
      </p:pic>
      <p:sp>
        <p:nvSpPr>
          <p:cNvPr id="161" name="Rechteck 2"/>
          <p:cNvSpPr/>
          <p:nvPr/>
        </p:nvSpPr>
        <p:spPr>
          <a:xfrm>
            <a:off x="6538320" y="959400"/>
            <a:ext cx="478080" cy="57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62" name="Rechteck 11"/>
          <p:cNvSpPr/>
          <p:nvPr/>
        </p:nvSpPr>
        <p:spPr>
          <a:xfrm>
            <a:off x="0" y="1855440"/>
            <a:ext cx="12189240" cy="14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rafik 3"/>
          <p:cNvPicPr/>
          <p:nvPr/>
        </p:nvPicPr>
        <p:blipFill>
          <a:blip r:embed="rId2"/>
          <a:srcRect b="64761"/>
          <a:stretch/>
        </p:blipFill>
        <p:spPr>
          <a:xfrm>
            <a:off x="3898440" y="3792600"/>
            <a:ext cx="4556520" cy="937440"/>
          </a:xfrm>
          <a:prstGeom prst="rect">
            <a:avLst/>
          </a:prstGeom>
          <a:ln w="0">
            <a:noFill/>
          </a:ln>
        </p:spPr>
      </p:pic>
      <p:sp>
        <p:nvSpPr>
          <p:cNvPr id="324" name="Textfeld 1"/>
          <p:cNvSpPr/>
          <p:nvPr/>
        </p:nvSpPr>
        <p:spPr>
          <a:xfrm>
            <a:off x="1028517" y="4868784"/>
            <a:ext cx="10011628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3200" b="1" strike="noStrike" spc="-1" dirty="0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Consulting on </a:t>
            </a:r>
            <a:r>
              <a:rPr lang="de-DE" sz="3200" b="1" strike="noStrike" spc="-1" dirty="0" err="1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data</a:t>
            </a:r>
            <a:r>
              <a:rPr lang="de-DE" sz="3200" b="1" strike="noStrike" spc="-1" dirty="0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 </a:t>
            </a:r>
            <a:r>
              <a:rPr lang="de-DE" sz="3200" b="1" strike="noStrike" spc="-1" dirty="0" err="1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analysis</a:t>
            </a:r>
            <a:r>
              <a:rPr lang="de-DE" sz="3200" b="1" strike="noStrike" spc="-1" dirty="0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 </a:t>
            </a:r>
            <a:r>
              <a:rPr lang="de-DE" sz="3200" b="1" strike="noStrike" spc="-1" dirty="0" err="1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with</a:t>
            </a:r>
            <a:r>
              <a:rPr lang="de-DE" sz="3200" b="1" strike="noStrike" spc="-1" dirty="0" smtClean="0">
                <a:solidFill>
                  <a:schemeClr val="dk1">
                    <a:lumMod val="65000"/>
                    <a:lumOff val="35000"/>
                  </a:schemeClr>
                </a:solidFill>
                <a:latin typeface="Calibri"/>
                <a:ea typeface="DejaVu Sans"/>
              </a:rPr>
              <a:t> EC SEQ BIOINFORMATICS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Rechteck 10"/>
          <p:cNvSpPr/>
          <p:nvPr/>
        </p:nvSpPr>
        <p:spPr>
          <a:xfrm>
            <a:off x="615261" y="396000"/>
            <a:ext cx="7290179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3600" b="1" strike="noStrike" cap="small" spc="-1" dirty="0">
                <a:solidFill>
                  <a:schemeClr val="accent1"/>
                </a:solidFill>
                <a:latin typeface="Calibri "/>
                <a:ea typeface="DejaVu Sans"/>
              </a:rPr>
              <a:t>Consulting </a:t>
            </a:r>
            <a:r>
              <a:rPr lang="de-DE" sz="2400" b="1" strike="noStrike" cap="small" spc="-1" dirty="0">
                <a:solidFill>
                  <a:schemeClr val="accent1"/>
                </a:solidFill>
                <a:latin typeface="Calibri "/>
                <a:ea typeface="DejaVu Sans"/>
              </a:rPr>
              <a:t>– Regulation &amp; Clinical Trials</a:t>
            </a:r>
            <a:endParaRPr lang="en-U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Picture 20" descr="Foto von Nicole Modler">
            <a:extLst>
              <a:ext uri="{FF2B5EF4-FFF2-40B4-BE49-F238E27FC236}">
                <a16:creationId xmlns:a16="http://schemas.microsoft.com/office/drawing/2014/main" id="{C4469345-0E91-4146-88DB-545129861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927" y="2755502"/>
            <a:ext cx="1737079" cy="173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9765479" y="4494605"/>
            <a:ext cx="1538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Nicole Modler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: abgerundete Ecken 1">
            <a:extLst>
              <a:ext uri="{FF2B5EF4-FFF2-40B4-BE49-F238E27FC236}">
                <a16:creationId xmlns:a16="http://schemas.microsoft.com/office/drawing/2014/main" id="{29FC5B4C-B974-6FD0-A1DD-833DBF74BD4F}"/>
              </a:ext>
            </a:extLst>
          </p:cNvPr>
          <p:cNvSpPr/>
          <p:nvPr/>
        </p:nvSpPr>
        <p:spPr>
          <a:xfrm>
            <a:off x="1748584" y="2969196"/>
            <a:ext cx="3772729" cy="970385"/>
          </a:xfrm>
          <a:prstGeom prst="round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Support for clinical trials</a:t>
            </a:r>
          </a:p>
        </p:txBody>
      </p:sp>
      <p:sp>
        <p:nvSpPr>
          <p:cNvPr id="12" name="Rechteck: abgerundete Ecken 2">
            <a:extLst>
              <a:ext uri="{FF2B5EF4-FFF2-40B4-BE49-F238E27FC236}">
                <a16:creationId xmlns:a16="http://schemas.microsoft.com/office/drawing/2014/main" id="{289F92B8-B021-CB88-2F92-48964E889E64}"/>
              </a:ext>
            </a:extLst>
          </p:cNvPr>
          <p:cNvSpPr/>
          <p:nvPr/>
        </p:nvSpPr>
        <p:spPr>
          <a:xfrm>
            <a:off x="3369665" y="4212461"/>
            <a:ext cx="3772729" cy="970385"/>
          </a:xfrm>
          <a:prstGeom prst="round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Networking</a:t>
            </a:r>
          </a:p>
        </p:txBody>
      </p:sp>
      <p:sp>
        <p:nvSpPr>
          <p:cNvPr id="13" name="Rechteck: abgerundete Ecken 7">
            <a:extLst>
              <a:ext uri="{FF2B5EF4-FFF2-40B4-BE49-F238E27FC236}">
                <a16:creationId xmlns:a16="http://schemas.microsoft.com/office/drawing/2014/main" id="{496A82DB-9582-80C5-2378-982A09B101F0}"/>
              </a:ext>
            </a:extLst>
          </p:cNvPr>
          <p:cNvSpPr/>
          <p:nvPr/>
        </p:nvSpPr>
        <p:spPr>
          <a:xfrm>
            <a:off x="4639511" y="5455726"/>
            <a:ext cx="3772729" cy="970385"/>
          </a:xfrm>
          <a:prstGeom prst="round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Patient registry &amp; biobank</a:t>
            </a:r>
            <a:endParaRPr lang="de-DE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hteck: abgerundete Ecken 8">
            <a:extLst>
              <a:ext uri="{FF2B5EF4-FFF2-40B4-BE49-F238E27FC236}">
                <a16:creationId xmlns:a16="http://schemas.microsoft.com/office/drawing/2014/main" id="{6BDDCCB3-DFB5-99E5-16B3-3276923DA5FF}"/>
              </a:ext>
            </a:extLst>
          </p:cNvPr>
          <p:cNvSpPr/>
          <p:nvPr/>
        </p:nvSpPr>
        <p:spPr>
          <a:xfrm>
            <a:off x="760800" y="1725931"/>
            <a:ext cx="3772729" cy="970385"/>
          </a:xfrm>
          <a:prstGeom prst="round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Advice &amp; training</a:t>
            </a:r>
          </a:p>
        </p:txBody>
      </p:sp>
    </p:spTree>
    <p:extLst>
      <p:ext uri="{BB962C8B-B14F-4D97-AF65-F5344CB8AC3E}">
        <p14:creationId xmlns:p14="http://schemas.microsoft.com/office/powerpoint/2010/main" val="30587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Rechteck 10"/>
          <p:cNvSpPr/>
          <p:nvPr/>
        </p:nvSpPr>
        <p:spPr>
          <a:xfrm>
            <a:off x="615261" y="396000"/>
            <a:ext cx="7290179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3600" b="1" strike="noStrike" cap="small" spc="-1" dirty="0">
                <a:solidFill>
                  <a:schemeClr val="accent1"/>
                </a:solidFill>
                <a:latin typeface="Calibri "/>
                <a:ea typeface="DejaVu Sans"/>
              </a:rPr>
              <a:t>Consulting </a:t>
            </a:r>
            <a:r>
              <a:rPr lang="de-DE" sz="2400" b="1" strike="noStrike" cap="small" spc="-1" dirty="0">
                <a:solidFill>
                  <a:schemeClr val="accent1"/>
                </a:solidFill>
                <a:latin typeface="Calibri "/>
                <a:ea typeface="DejaVu Sans"/>
              </a:rPr>
              <a:t>– Regulation &amp; Clinical Trials</a:t>
            </a:r>
            <a:endParaRPr lang="en-U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Picture 20" descr="Foto von Nicole Modler">
            <a:extLst>
              <a:ext uri="{FF2B5EF4-FFF2-40B4-BE49-F238E27FC236}">
                <a16:creationId xmlns:a16="http://schemas.microsoft.com/office/drawing/2014/main" id="{C4469345-0E91-4146-88DB-545129861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927" y="2945283"/>
            <a:ext cx="1737079" cy="173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9765479" y="4684386"/>
            <a:ext cx="1538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Nicole Modler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hteck: abgerundete Ecken 1">
            <a:extLst>
              <a:ext uri="{FF2B5EF4-FFF2-40B4-BE49-F238E27FC236}">
                <a16:creationId xmlns:a16="http://schemas.microsoft.com/office/drawing/2014/main" id="{28EE0DEE-E259-83CF-4B24-A49B18F29315}"/>
              </a:ext>
            </a:extLst>
          </p:cNvPr>
          <p:cNvSpPr/>
          <p:nvPr/>
        </p:nvSpPr>
        <p:spPr>
          <a:xfrm>
            <a:off x="760800" y="1725931"/>
            <a:ext cx="3772729" cy="97038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Advice &amp; training</a:t>
            </a:r>
          </a:p>
        </p:txBody>
      </p:sp>
      <p:sp>
        <p:nvSpPr>
          <p:cNvPr id="17" name="Rechteck: abgerundete Ecken 2">
            <a:extLst>
              <a:ext uri="{FF2B5EF4-FFF2-40B4-BE49-F238E27FC236}">
                <a16:creationId xmlns:a16="http://schemas.microsoft.com/office/drawing/2014/main" id="{58CD5310-D5A3-3206-F2B0-0A774DA0450A}"/>
              </a:ext>
            </a:extLst>
          </p:cNvPr>
          <p:cNvSpPr/>
          <p:nvPr/>
        </p:nvSpPr>
        <p:spPr>
          <a:xfrm>
            <a:off x="760800" y="4212461"/>
            <a:ext cx="3772729" cy="97038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Networking</a:t>
            </a:r>
          </a:p>
        </p:txBody>
      </p:sp>
      <p:sp>
        <p:nvSpPr>
          <p:cNvPr id="18" name="Rechteck: abgerundete Ecken 7">
            <a:extLst>
              <a:ext uri="{FF2B5EF4-FFF2-40B4-BE49-F238E27FC236}">
                <a16:creationId xmlns:a16="http://schemas.microsoft.com/office/drawing/2014/main" id="{700E2473-884A-31AB-03B2-7731E99BF285}"/>
              </a:ext>
            </a:extLst>
          </p:cNvPr>
          <p:cNvSpPr/>
          <p:nvPr/>
        </p:nvSpPr>
        <p:spPr>
          <a:xfrm>
            <a:off x="760800" y="5455726"/>
            <a:ext cx="3772729" cy="97038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Patient registry &amp; biobank</a:t>
            </a:r>
            <a:endParaRPr lang="de-DE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Rechteck: abgerundete Ecken 8">
            <a:extLst>
              <a:ext uri="{FF2B5EF4-FFF2-40B4-BE49-F238E27FC236}">
                <a16:creationId xmlns:a16="http://schemas.microsoft.com/office/drawing/2014/main" id="{E37C6D98-B119-BADF-DBD0-50EC4B5B779A}"/>
              </a:ext>
            </a:extLst>
          </p:cNvPr>
          <p:cNvSpPr/>
          <p:nvPr/>
        </p:nvSpPr>
        <p:spPr>
          <a:xfrm>
            <a:off x="760800" y="2943807"/>
            <a:ext cx="3772729" cy="97038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de-DE" sz="2200" b="1">
                <a:solidFill>
                  <a:schemeClr val="accent6">
                    <a:lumMod val="50000"/>
                  </a:schemeClr>
                </a:solidFill>
              </a:rPr>
              <a:t>Support for clinical trials</a:t>
            </a:r>
          </a:p>
        </p:txBody>
      </p:sp>
      <p:sp>
        <p:nvSpPr>
          <p:cNvPr id="20" name="Rechteck: abgerundete Ecken 13">
            <a:extLst>
              <a:ext uri="{FF2B5EF4-FFF2-40B4-BE49-F238E27FC236}">
                <a16:creationId xmlns:a16="http://schemas.microsoft.com/office/drawing/2014/main" id="{81A883C4-A004-CCE9-084C-EF9F5FB661F3}"/>
              </a:ext>
            </a:extLst>
          </p:cNvPr>
          <p:cNvSpPr/>
          <p:nvPr/>
        </p:nvSpPr>
        <p:spPr>
          <a:xfrm>
            <a:off x="4906080" y="1725931"/>
            <a:ext cx="3772729" cy="970385"/>
          </a:xfrm>
          <a:prstGeom prst="roundRect">
            <a:avLst/>
          </a:prstGeom>
          <a:noFill/>
          <a:ln w="38100">
            <a:solidFill>
              <a:srgbClr val="2F91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General advice for clinical trials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Regulatory advice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Educational events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Working papers</a:t>
            </a:r>
          </a:p>
        </p:txBody>
      </p:sp>
      <p:sp>
        <p:nvSpPr>
          <p:cNvPr id="21" name="Rechteck: abgerundete Ecken 14">
            <a:extLst>
              <a:ext uri="{FF2B5EF4-FFF2-40B4-BE49-F238E27FC236}">
                <a16:creationId xmlns:a16="http://schemas.microsoft.com/office/drawing/2014/main" id="{15CA1CCD-211D-DE76-C932-6206BA129AEA}"/>
              </a:ext>
            </a:extLst>
          </p:cNvPr>
          <p:cNvSpPr/>
          <p:nvPr/>
        </p:nvSpPr>
        <p:spPr>
          <a:xfrm>
            <a:off x="4906080" y="2969196"/>
            <a:ext cx="3772729" cy="970385"/>
          </a:xfrm>
          <a:prstGeom prst="roundRect">
            <a:avLst/>
          </a:prstGeom>
          <a:noFill/>
          <a:ln w="38100">
            <a:solidFill>
              <a:srgbClr val="2F91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Support with sponsor choice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Support with trial protocols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Funding acquisition support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Support with PEI advices</a:t>
            </a:r>
          </a:p>
        </p:txBody>
      </p:sp>
      <p:sp>
        <p:nvSpPr>
          <p:cNvPr id="22" name="Rechteck: abgerundete Ecken 15">
            <a:extLst>
              <a:ext uri="{FF2B5EF4-FFF2-40B4-BE49-F238E27FC236}">
                <a16:creationId xmlns:a16="http://schemas.microsoft.com/office/drawing/2014/main" id="{485E4AC5-3496-8B79-2251-7E4D3FD4A633}"/>
              </a:ext>
            </a:extLst>
          </p:cNvPr>
          <p:cNvSpPr/>
          <p:nvPr/>
        </p:nvSpPr>
        <p:spPr>
          <a:xfrm>
            <a:off x="4906080" y="4208570"/>
            <a:ext cx="3772729" cy="970385"/>
          </a:xfrm>
          <a:prstGeom prst="roundRect">
            <a:avLst/>
          </a:prstGeom>
          <a:noFill/>
          <a:ln w="38100">
            <a:solidFill>
              <a:srgbClr val="2F91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Meetings for and with professionals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Meetings for and with patients</a:t>
            </a:r>
          </a:p>
        </p:txBody>
      </p:sp>
      <p:sp>
        <p:nvSpPr>
          <p:cNvPr id="23" name="Rechteck: abgerundete Ecken 16">
            <a:extLst>
              <a:ext uri="{FF2B5EF4-FFF2-40B4-BE49-F238E27FC236}">
                <a16:creationId xmlns:a16="http://schemas.microsoft.com/office/drawing/2014/main" id="{3E6B9135-A94D-1F14-3441-95E3AF2C3F96}"/>
              </a:ext>
            </a:extLst>
          </p:cNvPr>
          <p:cNvSpPr/>
          <p:nvPr/>
        </p:nvSpPr>
        <p:spPr>
          <a:xfrm>
            <a:off x="4906080" y="5447944"/>
            <a:ext cx="3772729" cy="970385"/>
          </a:xfrm>
          <a:prstGeom prst="roundRect">
            <a:avLst/>
          </a:prstGeom>
          <a:noFill/>
          <a:ln w="38100">
            <a:solidFill>
              <a:srgbClr val="2F91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300">
                <a:solidFill>
                  <a:schemeClr val="accent6">
                    <a:lumMod val="50000"/>
                  </a:schemeClr>
                </a:solidFill>
              </a:rPr>
              <a:t>SHIMMER registry and biobank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Breitbild</PresentationFormat>
  <Paragraphs>32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24</vt:i4>
      </vt:variant>
      <vt:variant>
        <vt:lpstr>Folientitel</vt:lpstr>
      </vt:variant>
      <vt:variant>
        <vt:i4>3</vt:i4>
      </vt:variant>
    </vt:vector>
  </HeadingPairs>
  <TitlesOfParts>
    <vt:vector size="33" baseType="lpstr">
      <vt:lpstr>Arial</vt:lpstr>
      <vt:lpstr>Calibri</vt:lpstr>
      <vt:lpstr>Calibri </vt:lpstr>
      <vt:lpstr>DejaVu Sans</vt:lpstr>
      <vt:lpstr>Symbol</vt:lpstr>
      <vt:lpstr>Wingdings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Office</vt:lpstr>
      <vt:lpstr>PowerPoint-Präsentation</vt:lpstr>
      <vt:lpstr>PowerPoint-Präsentation</vt:lpstr>
      <vt:lpstr>PowerPoint-Präsentation</vt:lpstr>
    </vt:vector>
  </TitlesOfParts>
  <Company>Universitätsklinikum Leipzig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Binder, Stefanie</dc:creator>
  <dc:description/>
  <cp:lastModifiedBy>Binder, Stefanie</cp:lastModifiedBy>
  <cp:revision>287</cp:revision>
  <dcterms:created xsi:type="dcterms:W3CDTF">2022-02-08T13:26:09Z</dcterms:created>
  <dcterms:modified xsi:type="dcterms:W3CDTF">2025-01-16T08:05:17Z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Breitbild</vt:lpwstr>
  </property>
  <property fmtid="{D5CDD505-2E9C-101B-9397-08002B2CF9AE}" pid="4" name="Slides">
    <vt:i4>10</vt:i4>
  </property>
</Properties>
</file>