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notesMasterIdLst>
    <p:notesMasterId r:id="rId29"/>
  </p:notesMasterIdLst>
  <p:sldIdLst>
    <p:sldId id="256" r:id="rId25"/>
    <p:sldId id="268" r:id="rId26"/>
    <p:sldId id="272" r:id="rId27"/>
    <p:sldId id="273" r:id="rId28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3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319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320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21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A6A20175-B5CC-402F-9461-35C1A2F39722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Speakers from Leipzig &amp; Dresden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Scientists and Clinicians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Chemnitz also represented, not on the speaker level but in our Steering board (Governance)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8"/>
          </p:nvPr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189856-F716-45DC-8487-DBBA80C8D9D1}" type="slidenum">
              <a:rPr lang="de-DE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45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7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3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4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5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7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2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64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165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166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167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168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9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170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1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2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3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74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75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76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86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187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188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189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190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91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192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3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5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96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97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8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208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09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210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211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212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13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214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5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18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219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0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30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32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40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52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61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67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73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7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18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19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20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21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23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7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28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81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85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87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97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307" name="Rechteck 11"/>
          <p:cNvSpPr/>
          <p:nvPr/>
        </p:nvSpPr>
        <p:spPr>
          <a:xfrm>
            <a:off x="0" y="115272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37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38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39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40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41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2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43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7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48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9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61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62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63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64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65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6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67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1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72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73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82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83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84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85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86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7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88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2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93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4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96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97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98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99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100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1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102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6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07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8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14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115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116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117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118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9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120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1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2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3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4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25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6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34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135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136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137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138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39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140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4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45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6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50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151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152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153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154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5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156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61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2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rafik 3"/>
          <p:cNvPicPr/>
          <p:nvPr/>
        </p:nvPicPr>
        <p:blipFill>
          <a:blip r:embed="rId2"/>
          <a:srcRect b="64761"/>
          <a:stretch/>
        </p:blipFill>
        <p:spPr>
          <a:xfrm>
            <a:off x="3898440" y="3792600"/>
            <a:ext cx="4556520" cy="937440"/>
          </a:xfrm>
          <a:prstGeom prst="rect">
            <a:avLst/>
          </a:prstGeom>
          <a:ln w="0">
            <a:noFill/>
          </a:ln>
        </p:spPr>
      </p:pic>
      <p:sp>
        <p:nvSpPr>
          <p:cNvPr id="324" name="Textfeld 1"/>
          <p:cNvSpPr/>
          <p:nvPr/>
        </p:nvSpPr>
        <p:spPr>
          <a:xfrm>
            <a:off x="1028517" y="4868784"/>
            <a:ext cx="1001162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200" b="1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Consulting on </a:t>
            </a:r>
            <a:r>
              <a:rPr lang="de-DE" sz="3200" b="1" strike="noStrike" spc="-1" dirty="0" err="1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data</a:t>
            </a:r>
            <a:r>
              <a:rPr lang="de-DE" sz="3200" b="1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 </a:t>
            </a:r>
            <a:r>
              <a:rPr lang="de-DE" sz="3200" b="1" strike="noStrike" spc="-1" dirty="0" err="1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analysis</a:t>
            </a:r>
            <a:r>
              <a:rPr lang="de-DE" sz="3200" b="1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 </a:t>
            </a:r>
            <a:r>
              <a:rPr lang="de-DE" sz="3200" b="1" strike="noStrike" spc="-1" dirty="0" err="1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with</a:t>
            </a:r>
            <a:r>
              <a:rPr lang="de-DE" sz="3200" b="1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 EC SEQ BIOINFORMATICS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hteck 10"/>
          <p:cNvSpPr/>
          <p:nvPr/>
        </p:nvSpPr>
        <p:spPr>
          <a:xfrm>
            <a:off x="1109520" y="396000"/>
            <a:ext cx="549218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600" b="1" strike="noStrike" cap="small" spc="-1" dirty="0">
                <a:solidFill>
                  <a:schemeClr val="accent1"/>
                </a:solidFill>
                <a:latin typeface="Calibri "/>
                <a:ea typeface="DejaVu Sans"/>
              </a:rPr>
              <a:t>Consulting </a:t>
            </a:r>
            <a:r>
              <a:rPr lang="de-DE" sz="2400" b="1" strike="noStrike" cap="small" spc="-1" dirty="0">
                <a:solidFill>
                  <a:schemeClr val="accent1"/>
                </a:solidFill>
                <a:latin typeface="Calibri "/>
                <a:ea typeface="DejaVu Sans"/>
              </a:rPr>
              <a:t>– </a:t>
            </a:r>
            <a:r>
              <a:rPr lang="de-DE" sz="2400" b="1" cap="small" spc="-1" dirty="0">
                <a:solidFill>
                  <a:schemeClr val="accent1"/>
                </a:solidFill>
                <a:latin typeface="Calibri "/>
                <a:ea typeface="DejaVu Sans"/>
              </a:rPr>
              <a:t>Data Analysis </a:t>
            </a:r>
            <a:r>
              <a:rPr lang="de-DE" sz="2400" b="1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by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DBDDE2-E362-4052-814F-B610748592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4"/>
          <a:stretch/>
        </p:blipFill>
        <p:spPr>
          <a:xfrm>
            <a:off x="6712505" y="458119"/>
            <a:ext cx="1941161" cy="5827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20" y="1501172"/>
            <a:ext cx="7620000" cy="509587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2"/>
          <a:stretch/>
        </p:blipFill>
        <p:spPr>
          <a:xfrm>
            <a:off x="9141684" y="3331780"/>
            <a:ext cx="2725484" cy="372066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5"/>
          <a:stretch/>
        </p:blipFill>
        <p:spPr>
          <a:xfrm>
            <a:off x="8487411" y="812560"/>
            <a:ext cx="3252888" cy="372066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9366935" y="3615559"/>
            <a:ext cx="208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David Langenberger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93270" y="6134779"/>
            <a:ext cx="14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Mario Fasold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6361" y="1372502"/>
            <a:ext cx="8726666" cy="7386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Offerings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Empowering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Bioinformatics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Excellence</a:t>
            </a:r>
            <a:endParaRPr lang="de-DE" sz="9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5ECC2A-A3D0-3449-963F-0EA709E083E0}"/>
              </a:ext>
            </a:extLst>
          </p:cNvPr>
          <p:cNvSpPr txBox="1">
            <a:spLocks/>
          </p:cNvSpPr>
          <p:nvPr/>
        </p:nvSpPr>
        <p:spPr>
          <a:xfrm>
            <a:off x="2434108" y="2432684"/>
            <a:ext cx="6351363" cy="10310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bin"/>
              <a:buNone/>
              <a:defRPr sz="2400" b="0" i="0" u="none" strike="noStrike" cap="none" baseline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None/>
              <a:defRPr sz="1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Cluster-Internal Information Session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practices for project planning and bioinformatics workflows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Comparison: In-house vs. professional bioinformatics services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Tailored solutions for complex bioinformatics challenges</a:t>
            </a:r>
            <a:endParaRPr lang="de-DE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D049F-F84F-3D56-EE99-2E3FAF252322}"/>
              </a:ext>
            </a:extLst>
          </p:cNvPr>
          <p:cNvSpPr txBox="1">
            <a:spLocks/>
          </p:cNvSpPr>
          <p:nvPr/>
        </p:nvSpPr>
        <p:spPr>
          <a:xfrm>
            <a:off x="4379528" y="3863672"/>
            <a:ext cx="3861229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bin"/>
              <a:buNone/>
              <a:defRPr sz="2400" b="0" i="0" u="none" strike="noStrike" cap="none" baseline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None/>
              <a:defRPr sz="1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Tailored Training Courses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Galaxy Workshop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Nextflow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Workshop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Nanopore</a:t>
            </a:r>
            <a:r>
              <a:rPr lang="de-DE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Sequencing</a:t>
            </a:r>
            <a:r>
              <a:rPr lang="de-DE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Workshop (Under </a:t>
            </a:r>
            <a:r>
              <a:rPr lang="de-DE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</a:t>
            </a:r>
            <a:r>
              <a:rPr lang="de-DE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2B0737-848C-53DA-BD6A-EA6EA6FE63AD}"/>
              </a:ext>
            </a:extLst>
          </p:cNvPr>
          <p:cNvSpPr txBox="1">
            <a:spLocks/>
          </p:cNvSpPr>
          <p:nvPr/>
        </p:nvSpPr>
        <p:spPr>
          <a:xfrm>
            <a:off x="6570326" y="5414655"/>
            <a:ext cx="3775437" cy="9618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bin"/>
              <a:buNone/>
              <a:defRPr sz="2400" b="0" i="0" u="none" strike="noStrike" cap="none" baseline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None/>
              <a:defRPr sz="1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Advisory Services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One-on-One Consulting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Tailored support for specific research projects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Expertise in project design, data analysis, and interpretation</a:t>
            </a:r>
            <a:endParaRPr lang="de-DE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A9D4FEDC-1013-C445-11C2-7CBA5AFB90C0}"/>
              </a:ext>
            </a:extLst>
          </p:cNvPr>
          <p:cNvGrpSpPr/>
          <p:nvPr/>
        </p:nvGrpSpPr>
        <p:grpSpPr>
          <a:xfrm>
            <a:off x="2845885" y="3779777"/>
            <a:ext cx="1316438" cy="1294125"/>
            <a:chOff x="652480" y="4587228"/>
            <a:chExt cx="1073223" cy="1055032"/>
          </a:xfrm>
        </p:grpSpPr>
        <p:pic>
          <p:nvPicPr>
            <p:cNvPr id="9" name="Picture 35">
              <a:extLst>
                <a:ext uri="{FF2B5EF4-FFF2-40B4-BE49-F238E27FC236}">
                  <a16:creationId xmlns:a16="http://schemas.microsoft.com/office/drawing/2014/main" id="{5FF94772-61AB-123D-EF30-E2B5E43F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090" y="4920796"/>
              <a:ext cx="575282" cy="562207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89B98066-34C2-9D81-76C4-F1830399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80" y="4587228"/>
              <a:ext cx="1073223" cy="1055032"/>
            </a:xfrm>
            <a:prstGeom prst="rect">
              <a:avLst/>
            </a:prstGeom>
          </p:spPr>
        </p:pic>
      </p:grpSp>
      <p:grpSp>
        <p:nvGrpSpPr>
          <p:cNvPr id="11" name="Group 41">
            <a:extLst>
              <a:ext uri="{FF2B5EF4-FFF2-40B4-BE49-F238E27FC236}">
                <a16:creationId xmlns:a16="http://schemas.microsoft.com/office/drawing/2014/main" id="{700EB253-7567-60EB-1F22-78B111896771}"/>
              </a:ext>
            </a:extLst>
          </p:cNvPr>
          <p:cNvGrpSpPr/>
          <p:nvPr/>
        </p:nvGrpSpPr>
        <p:grpSpPr>
          <a:xfrm>
            <a:off x="5040405" y="5248494"/>
            <a:ext cx="1269737" cy="1294125"/>
            <a:chOff x="2262155" y="5016984"/>
            <a:chExt cx="1165649" cy="1145892"/>
          </a:xfrm>
        </p:grpSpPr>
        <p:pic>
          <p:nvPicPr>
            <p:cNvPr id="12" name="Picture 38">
              <a:extLst>
                <a:ext uri="{FF2B5EF4-FFF2-40B4-BE49-F238E27FC236}">
                  <a16:creationId xmlns:a16="http://schemas.microsoft.com/office/drawing/2014/main" id="{01895FE7-8B0E-2010-709E-61456499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9714" y="5293112"/>
              <a:ext cx="684901" cy="735340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FB9D2CDA-0174-AF16-7A15-BDD065F4E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2155" y="5016984"/>
              <a:ext cx="1165649" cy="1145892"/>
            </a:xfrm>
            <a:prstGeom prst="rect">
              <a:avLst/>
            </a:prstGeom>
          </p:spPr>
        </p:pic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E44598D7-122E-ED0E-682C-62E7E521C2E0}"/>
              </a:ext>
            </a:extLst>
          </p:cNvPr>
          <p:cNvGrpSpPr/>
          <p:nvPr/>
        </p:nvGrpSpPr>
        <p:grpSpPr>
          <a:xfrm>
            <a:off x="843112" y="2331902"/>
            <a:ext cx="1316438" cy="1256597"/>
            <a:chOff x="735179" y="3411784"/>
            <a:chExt cx="938601" cy="922692"/>
          </a:xfrm>
        </p:grpSpPr>
        <p:pic>
          <p:nvPicPr>
            <p:cNvPr id="15" name="Picture 43">
              <a:extLst>
                <a:ext uri="{FF2B5EF4-FFF2-40B4-BE49-F238E27FC236}">
                  <a16:creationId xmlns:a16="http://schemas.microsoft.com/office/drawing/2014/main" id="{ABE50F5A-24E9-9B93-047B-044045D8F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673" y="3619353"/>
              <a:ext cx="594699" cy="579166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D239A095-AF23-79F8-5422-764705DE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179" y="3411784"/>
              <a:ext cx="938601" cy="922692"/>
            </a:xfrm>
            <a:prstGeom prst="rect">
              <a:avLst/>
            </a:prstGeom>
          </p:spPr>
        </p:pic>
      </p:grpSp>
      <p:sp>
        <p:nvSpPr>
          <p:cNvPr id="17" name="Rechteck 10"/>
          <p:cNvSpPr/>
          <p:nvPr/>
        </p:nvSpPr>
        <p:spPr>
          <a:xfrm>
            <a:off x="689106" y="356253"/>
            <a:ext cx="492068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600" b="1" strike="noStrike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ecSeq</a:t>
            </a:r>
            <a:r>
              <a:rPr lang="de-DE" sz="3600" b="1" strike="noStrike" cap="small" spc="-1" dirty="0">
                <a:solidFill>
                  <a:schemeClr val="accent1"/>
                </a:solidFill>
                <a:latin typeface="Calibri "/>
                <a:ea typeface="DejaVu Sans"/>
              </a:rPr>
              <a:t> </a:t>
            </a:r>
            <a:r>
              <a:rPr lang="de-DE" sz="3600" b="1" strike="noStrike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Bioinformatics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0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0"/>
          <p:cNvSpPr/>
          <p:nvPr/>
        </p:nvSpPr>
        <p:spPr>
          <a:xfrm>
            <a:off x="689106" y="356253"/>
            <a:ext cx="492068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600" b="1" strike="noStrike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ecSeq</a:t>
            </a:r>
            <a:r>
              <a:rPr lang="de-DE" sz="3600" b="1" strike="noStrike" cap="small" spc="-1" dirty="0">
                <a:solidFill>
                  <a:schemeClr val="accent1"/>
                </a:solidFill>
                <a:latin typeface="Calibri "/>
                <a:ea typeface="DejaVu Sans"/>
              </a:rPr>
              <a:t> </a:t>
            </a:r>
            <a:r>
              <a:rPr lang="de-DE" sz="3600" b="1" strike="noStrike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Bioinformatics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5F77A52-9382-2A12-5D8C-7B6DBC004B92}"/>
              </a:ext>
            </a:extLst>
          </p:cNvPr>
          <p:cNvSpPr txBox="1">
            <a:spLocks/>
          </p:cNvSpPr>
          <p:nvPr/>
        </p:nvSpPr>
        <p:spPr>
          <a:xfrm>
            <a:off x="3917075" y="2445486"/>
            <a:ext cx="6930931" cy="1708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bin"/>
              <a:buNone/>
              <a:defRPr sz="2400" b="0" i="0" u="none" strike="noStrike" cap="none" baseline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None/>
              <a:defRPr sz="1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Cluster-Internal Information Session on NGS</a:t>
            </a:r>
          </a:p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When?	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3, 2024</a:t>
            </a:r>
          </a:p>
          <a:p>
            <a:pPr defTabSz="914400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10am – 11am</a:t>
            </a:r>
          </a:p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Where?	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(Teams-Meeting)</a:t>
            </a:r>
          </a:p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Who?	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interested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researchers planning to work with NGS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8A7F4E4-FA8D-2A97-B499-1D7829EA249D}"/>
              </a:ext>
            </a:extLst>
          </p:cNvPr>
          <p:cNvSpPr txBox="1">
            <a:spLocks/>
          </p:cNvSpPr>
          <p:nvPr/>
        </p:nvSpPr>
        <p:spPr>
          <a:xfrm>
            <a:off x="2360365" y="4924597"/>
            <a:ext cx="4243475" cy="15081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bin"/>
              <a:buNone/>
              <a:defRPr sz="2400" b="0" i="0" u="none" strike="noStrike" cap="none" baseline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None/>
              <a:defRPr sz="1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Conny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Blumert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Diagnostics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Fraunhofer Institute for Cell Therapy and Immunology, IZI</a:t>
            </a:r>
          </a:p>
          <a:p>
            <a:pPr defTabSz="914400"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David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Langenberger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ecSeq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Bioinformatics GmbH</a:t>
            </a:r>
          </a:p>
        </p:txBody>
      </p:sp>
      <p:pic>
        <p:nvPicPr>
          <p:cNvPr id="20" name="Picture 12" descr="A black and white machine&#10;&#10;Description automatically generated">
            <a:extLst>
              <a:ext uri="{FF2B5EF4-FFF2-40B4-BE49-F238E27FC236}">
                <a16:creationId xmlns:a16="http://schemas.microsoft.com/office/drawing/2014/main" id="{18AECAD6-5861-DF73-1143-4483D9B1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53" y="4847630"/>
            <a:ext cx="1105171" cy="831020"/>
          </a:xfrm>
          <a:prstGeom prst="rect">
            <a:avLst/>
          </a:prstGeom>
        </p:spPr>
      </p:pic>
      <p:pic>
        <p:nvPicPr>
          <p:cNvPr id="21" name="Picture 14" descr="A computer tower and monitor&#10;&#10;Description automatically generated">
            <a:extLst>
              <a:ext uri="{FF2B5EF4-FFF2-40B4-BE49-F238E27FC236}">
                <a16:creationId xmlns:a16="http://schemas.microsoft.com/office/drawing/2014/main" id="{5E919763-4A75-8A2D-275A-CC2687FC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16" y="5776654"/>
            <a:ext cx="1036708" cy="731794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D9EEF17A-46EC-D8D7-C66E-8D380DDC8D03}"/>
              </a:ext>
            </a:extLst>
          </p:cNvPr>
          <p:cNvSpPr txBox="1"/>
          <p:nvPr/>
        </p:nvSpPr>
        <p:spPr>
          <a:xfrm>
            <a:off x="766361" y="4487966"/>
            <a:ext cx="4741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Hosts:</a:t>
            </a: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018E0133-74C9-6E79-8952-6037B6ECC770}"/>
              </a:ext>
            </a:extLst>
          </p:cNvPr>
          <p:cNvGrpSpPr/>
          <p:nvPr/>
        </p:nvGrpSpPr>
        <p:grpSpPr>
          <a:xfrm>
            <a:off x="1969347" y="2504514"/>
            <a:ext cx="1693495" cy="1616514"/>
            <a:chOff x="735179" y="3411784"/>
            <a:chExt cx="938601" cy="922692"/>
          </a:xfrm>
        </p:grpSpPr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AAAC73AF-3A28-F47F-EE88-A671FEBA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673" y="3619353"/>
              <a:ext cx="594699" cy="579166"/>
            </a:xfrm>
            <a:prstGeom prst="rect">
              <a:avLst/>
            </a:prstGeom>
          </p:spPr>
        </p:pic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1380091C-3899-27C1-2200-FF0E2A32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79" y="3411784"/>
              <a:ext cx="938601" cy="922692"/>
            </a:xfrm>
            <a:prstGeom prst="rect">
              <a:avLst/>
            </a:prstGeom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766361" y="1372502"/>
            <a:ext cx="8726666" cy="7386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Offerings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Empowering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Bioinformatics</a:t>
            </a:r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Excellence</a:t>
            </a:r>
            <a:endParaRPr lang="de-DE" sz="9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Breitbild</PresentationFormat>
  <Paragraphs>33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24</vt:i4>
      </vt:variant>
      <vt:variant>
        <vt:lpstr>Folientitel</vt:lpstr>
      </vt:variant>
      <vt:variant>
        <vt:i4>4</vt:i4>
      </vt:variant>
    </vt:vector>
  </HeadingPairs>
  <TitlesOfParts>
    <vt:vector size="35" baseType="lpstr">
      <vt:lpstr>Arial</vt:lpstr>
      <vt:lpstr>Cabin</vt:lpstr>
      <vt:lpstr>Calibri</vt:lpstr>
      <vt:lpstr>Calibri </vt:lpstr>
      <vt:lpstr>DejaVu Sans</vt:lpstr>
      <vt:lpstr>Symbol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Universitätsklinikum Leipzig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Binder, Stefanie</dc:creator>
  <dc:description/>
  <cp:lastModifiedBy>Binder, Stefanie</cp:lastModifiedBy>
  <cp:revision>287</cp:revision>
  <dcterms:created xsi:type="dcterms:W3CDTF">2022-02-08T13:26:09Z</dcterms:created>
  <dcterms:modified xsi:type="dcterms:W3CDTF">2025-01-16T08:01:58Z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Breitbild</vt:lpwstr>
  </property>
  <property fmtid="{D5CDD505-2E9C-101B-9397-08002B2CF9AE}" pid="4" name="Slides">
    <vt:i4>10</vt:i4>
  </property>
</Properties>
</file>