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0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48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8C18-0B28-4F69-96D7-178C46C81F2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A11A-45EB-46C2-B676-B564A4E2A6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6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8C18-0B28-4F69-96D7-178C46C81F2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A11A-45EB-46C2-B676-B564A4E2A6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8C18-0B28-4F69-96D7-178C46C81F2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A11A-45EB-46C2-B676-B564A4E2A6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18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137800" cy="84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871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24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8C18-0B28-4F69-96D7-178C46C81F2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A11A-45EB-46C2-B676-B564A4E2A6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1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8C18-0B28-4F69-96D7-178C46C81F2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A11A-45EB-46C2-B676-B564A4E2A6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5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8C18-0B28-4F69-96D7-178C46C81F2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A11A-45EB-46C2-B676-B564A4E2A6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5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8C18-0B28-4F69-96D7-178C46C81F2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A11A-45EB-46C2-B676-B564A4E2A6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3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8C18-0B28-4F69-96D7-178C46C81F2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A11A-45EB-46C2-B676-B564A4E2A6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5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8C18-0B28-4F69-96D7-178C46C81F2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A11A-45EB-46C2-B676-B564A4E2A6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8C18-0B28-4F69-96D7-178C46C81F2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A11A-45EB-46C2-B676-B564A4E2A6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8C18-0B28-4F69-96D7-178C46C81F2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A11A-45EB-46C2-B676-B564A4E2A6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B8C18-0B28-4F69-96D7-178C46C81F2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7A11A-45EB-46C2-B676-B564A4E2A6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1"/>
          <p:cNvSpPr/>
          <p:nvPr/>
        </p:nvSpPr>
        <p:spPr>
          <a:xfrm>
            <a:off x="0" y="5951160"/>
            <a:ext cx="12189240" cy="91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pic>
        <p:nvPicPr>
          <p:cNvPr id="17" name="Grafik 6"/>
          <p:cNvPicPr/>
          <p:nvPr/>
        </p:nvPicPr>
        <p:blipFill>
          <a:blip r:embed="rId3"/>
          <a:stretch/>
        </p:blipFill>
        <p:spPr>
          <a:xfrm>
            <a:off x="9102960" y="190080"/>
            <a:ext cx="2940480" cy="789120"/>
          </a:xfrm>
          <a:prstGeom prst="rect">
            <a:avLst/>
          </a:prstGeom>
          <a:ln w="0">
            <a:noFill/>
          </a:ln>
        </p:spPr>
      </p:pic>
      <p:sp>
        <p:nvSpPr>
          <p:cNvPr id="2" name="Rechteck 11"/>
          <p:cNvSpPr/>
          <p:nvPr/>
        </p:nvSpPr>
        <p:spPr>
          <a:xfrm>
            <a:off x="0" y="1149840"/>
            <a:ext cx="12191400" cy="147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3E298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rgbClr val="404040"/>
              </a:solidFill>
              <a:latin typeface="Calibri"/>
              <a:ea typeface="DejaVu Sans"/>
            </a:endParaRPr>
          </a:p>
        </p:txBody>
      </p:sp>
      <p:pic>
        <p:nvPicPr>
          <p:cNvPr id="3" name="Grafik 7"/>
          <p:cNvPicPr/>
          <p:nvPr/>
        </p:nvPicPr>
        <p:blipFill>
          <a:blip r:embed="rId4"/>
          <a:srcRect b="11389"/>
          <a:stretch/>
        </p:blipFill>
        <p:spPr>
          <a:xfrm>
            <a:off x="0" y="2946960"/>
            <a:ext cx="12191400" cy="2943720"/>
          </a:xfrm>
          <a:prstGeom prst="rect">
            <a:avLst/>
          </a:prstGeom>
          <a:ln w="0">
            <a:noFill/>
          </a:ln>
        </p:spPr>
      </p:pic>
      <p:pic>
        <p:nvPicPr>
          <p:cNvPr id="4" name="Grafik 8"/>
          <p:cNvPicPr/>
          <p:nvPr/>
        </p:nvPicPr>
        <p:blipFill>
          <a:blip r:embed="rId3"/>
          <a:stretch/>
        </p:blipFill>
        <p:spPr>
          <a:xfrm>
            <a:off x="198360" y="120960"/>
            <a:ext cx="6350400" cy="1704600"/>
          </a:xfrm>
          <a:prstGeom prst="rect">
            <a:avLst/>
          </a:prstGeom>
          <a:ln w="0">
            <a:noFill/>
          </a:ln>
        </p:spPr>
      </p:pic>
      <p:sp>
        <p:nvSpPr>
          <p:cNvPr id="5" name="Rechteck 10"/>
          <p:cNvSpPr/>
          <p:nvPr/>
        </p:nvSpPr>
        <p:spPr>
          <a:xfrm>
            <a:off x="486720" y="2282400"/>
            <a:ext cx="112179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5400" b="1" strike="noStrike" cap="small" spc="-1">
                <a:solidFill>
                  <a:srgbClr val="A9DE8B"/>
                </a:solidFill>
                <a:latin typeface="Calibri "/>
                <a:ea typeface="DejaVu Sans"/>
              </a:rPr>
              <a:t>L</a:t>
            </a:r>
            <a:r>
              <a:rPr lang="en-US" sz="5400" b="1" strike="noStrike" cap="small" spc="-1">
                <a:solidFill>
                  <a:srgbClr val="9BD978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7CCC4D"/>
                </a:solidFill>
                <a:latin typeface="Calibri "/>
                <a:ea typeface="DejaVu Sans"/>
              </a:rPr>
              <a:t>v</a:t>
            </a:r>
            <a:r>
              <a:rPr lang="en-US" sz="5400" b="1" strike="noStrike" cap="small" spc="-1">
                <a:solidFill>
                  <a:srgbClr val="79CB4A"/>
                </a:solidFill>
                <a:latin typeface="Calibri "/>
                <a:ea typeface="DejaVu Sans"/>
              </a:rPr>
              <a:t>i</a:t>
            </a:r>
            <a:r>
              <a:rPr lang="en-US" sz="5400" b="1" strike="noStrike" cap="small" spc="-1">
                <a:solidFill>
                  <a:srgbClr val="6EC73B"/>
                </a:solidFill>
                <a:latin typeface="Calibri "/>
                <a:ea typeface="DejaVu Sans"/>
              </a:rPr>
              <a:t>n</a:t>
            </a:r>
            <a:r>
              <a:rPr lang="en-US" sz="5400" b="1" strike="noStrike" cap="small" spc="-1">
                <a:solidFill>
                  <a:srgbClr val="5FC13F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66C430"/>
                </a:solidFill>
                <a:latin typeface="Calibri "/>
                <a:ea typeface="DejaVu Sans"/>
              </a:rPr>
              <a:t> </a:t>
            </a:r>
            <a:r>
              <a:rPr lang="en-US" sz="5400" b="1" strike="noStrike" cap="small" spc="-1">
                <a:solidFill>
                  <a:srgbClr val="5ABE4B"/>
                </a:solidFill>
                <a:latin typeface="Calibri "/>
                <a:ea typeface="DejaVu Sans"/>
              </a:rPr>
              <a:t>D</a:t>
            </a:r>
            <a:r>
              <a:rPr lang="en-US" sz="5400" b="1" strike="noStrike" cap="small" spc="-1">
                <a:solidFill>
                  <a:srgbClr val="4FB864"/>
                </a:solidFill>
                <a:latin typeface="Calibri "/>
                <a:ea typeface="DejaVu Sans"/>
              </a:rPr>
              <a:t>r</a:t>
            </a:r>
            <a:r>
              <a:rPr lang="en-US" sz="5400" b="1" strike="noStrike" cap="small" spc="-1">
                <a:solidFill>
                  <a:srgbClr val="43B280"/>
                </a:solidFill>
                <a:latin typeface="Calibri "/>
                <a:ea typeface="DejaVu Sans"/>
              </a:rPr>
              <a:t>u</a:t>
            </a:r>
            <a:r>
              <a:rPr lang="en-US" sz="5400" b="1" strike="noStrike" cap="small" spc="-1">
                <a:solidFill>
                  <a:srgbClr val="39AD97"/>
                </a:solidFill>
                <a:latin typeface="Calibri "/>
                <a:ea typeface="DejaVu Sans"/>
              </a:rPr>
              <a:t>g</a:t>
            </a:r>
            <a:r>
              <a:rPr lang="en-US" sz="5400" b="1" strike="noStrike" cap="small" spc="-1">
                <a:solidFill>
                  <a:srgbClr val="38AC9A"/>
                </a:solidFill>
                <a:latin typeface="Calibri "/>
                <a:ea typeface="DejaVu Sans"/>
              </a:rPr>
              <a:t>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spcAft>
                <a:spcPts val="1199"/>
              </a:spcAft>
            </a:pPr>
            <a:r>
              <a:rPr lang="en-US" sz="2400" b="1" strike="noStrike" cap="small" spc="-1">
                <a:solidFill>
                  <a:srgbClr val="A6A6A6"/>
                </a:solidFill>
                <a:latin typeface="Calibri "/>
                <a:ea typeface="DejaVu Sans"/>
              </a:rPr>
              <a:t>Saxonian Precision Therapy Cluster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" name="Group 13"/>
          <p:cNvGrpSpPr/>
          <p:nvPr/>
        </p:nvGrpSpPr>
        <p:grpSpPr>
          <a:xfrm>
            <a:off x="925560" y="5958000"/>
            <a:ext cx="10059840" cy="899280"/>
            <a:chOff x="925560" y="5958000"/>
            <a:chExt cx="10059840" cy="899280"/>
          </a:xfrm>
        </p:grpSpPr>
        <p:pic>
          <p:nvPicPr>
            <p:cNvPr id="7" name="Grafik 7"/>
            <p:cNvPicPr/>
            <p:nvPr/>
          </p:nvPicPr>
          <p:blipFill>
            <a:blip r:embed="rId5"/>
            <a:stretch/>
          </p:blipFill>
          <p:spPr>
            <a:xfrm>
              <a:off x="3236040" y="5958000"/>
              <a:ext cx="2133720" cy="89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" name="Grafik 8"/>
            <p:cNvPicPr/>
            <p:nvPr/>
          </p:nvPicPr>
          <p:blipFill>
            <a:blip r:embed="rId6"/>
            <a:stretch/>
          </p:blipFill>
          <p:spPr>
            <a:xfrm>
              <a:off x="5819040" y="6120000"/>
              <a:ext cx="2063160" cy="57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Grafik 9"/>
            <p:cNvPicPr/>
            <p:nvPr/>
          </p:nvPicPr>
          <p:blipFill>
            <a:blip r:embed="rId7"/>
            <a:stretch/>
          </p:blipFill>
          <p:spPr>
            <a:xfrm>
              <a:off x="925560" y="6138000"/>
              <a:ext cx="186120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" name="Picture 17"/>
            <p:cNvPicPr/>
            <p:nvPr/>
          </p:nvPicPr>
          <p:blipFill>
            <a:blip r:embed="rId8"/>
            <a:stretch/>
          </p:blipFill>
          <p:spPr>
            <a:xfrm>
              <a:off x="8545680" y="6135120"/>
              <a:ext cx="2439720" cy="556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1" name="Grafik 1"/>
          <p:cNvPicPr/>
          <p:nvPr/>
        </p:nvPicPr>
        <p:blipFill>
          <a:blip r:embed="rId9"/>
          <a:stretch/>
        </p:blipFill>
        <p:spPr>
          <a:xfrm>
            <a:off x="6949440" y="8280"/>
            <a:ext cx="5241960" cy="1809000"/>
          </a:xfrm>
          <a:prstGeom prst="rect">
            <a:avLst/>
          </a:prstGeom>
          <a:ln w="0">
            <a:noFill/>
          </a:ln>
        </p:spPr>
      </p:pic>
      <p:sp>
        <p:nvSpPr>
          <p:cNvPr id="12" name="Rechteck 2"/>
          <p:cNvSpPr/>
          <p:nvPr/>
        </p:nvSpPr>
        <p:spPr>
          <a:xfrm>
            <a:off x="6538320" y="959400"/>
            <a:ext cx="478080" cy="57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3" name="Rechteck 11"/>
          <p:cNvSpPr/>
          <p:nvPr/>
        </p:nvSpPr>
        <p:spPr>
          <a:xfrm>
            <a:off x="0" y="1855440"/>
            <a:ext cx="12189240" cy="14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9348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rafik 3"/>
          <p:cNvPicPr/>
          <p:nvPr/>
        </p:nvPicPr>
        <p:blipFill>
          <a:blip r:embed="rId2"/>
          <a:srcRect b="64761"/>
          <a:stretch/>
        </p:blipFill>
        <p:spPr>
          <a:xfrm>
            <a:off x="3898440" y="3792600"/>
            <a:ext cx="4556520" cy="937440"/>
          </a:xfrm>
          <a:prstGeom prst="rect">
            <a:avLst/>
          </a:prstGeom>
          <a:ln w="0">
            <a:noFill/>
          </a:ln>
        </p:spPr>
      </p:pic>
      <p:sp>
        <p:nvSpPr>
          <p:cNvPr id="324" name="Textfeld 1"/>
          <p:cNvSpPr/>
          <p:nvPr/>
        </p:nvSpPr>
        <p:spPr>
          <a:xfrm>
            <a:off x="1753141" y="4886037"/>
            <a:ext cx="8469348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DejaVu Sans"/>
              </a:rPr>
              <a:t>Consulting on NGS-technologies @Fraunhofer IZI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7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40C5C8E-A449-4E39-B0BC-FA6AA68A41FF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3" r="11136"/>
          <a:stretch/>
        </p:blipFill>
        <p:spPr>
          <a:xfrm>
            <a:off x="9717916" y="2048246"/>
            <a:ext cx="1423558" cy="1418766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Rechteck 10"/>
          <p:cNvSpPr/>
          <p:nvPr/>
        </p:nvSpPr>
        <p:spPr>
          <a:xfrm>
            <a:off x="363285" y="406510"/>
            <a:ext cx="637973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r>
              <a:rPr lang="de-DE" sz="3600" b="1" strike="noStrike" cap="small" spc="-1" dirty="0">
                <a:solidFill>
                  <a:schemeClr val="accent1"/>
                </a:solidFill>
                <a:latin typeface="Calibri "/>
                <a:ea typeface="DejaVu Sans"/>
              </a:rPr>
              <a:t>Consulting </a:t>
            </a:r>
            <a:r>
              <a:rPr lang="de-DE" sz="2400" b="1" strike="noStrike" cap="small" spc="-1" dirty="0">
                <a:solidFill>
                  <a:schemeClr val="accent1"/>
                </a:solidFill>
                <a:latin typeface="Calibri "/>
                <a:ea typeface="DejaVu Sans"/>
              </a:rPr>
              <a:t>– </a:t>
            </a:r>
            <a:r>
              <a:rPr lang="de-DE" sz="2400" b="1" cap="small" spc="-1" dirty="0">
                <a:solidFill>
                  <a:schemeClr val="accent1"/>
                </a:solidFill>
                <a:latin typeface="Calibri "/>
                <a:ea typeface="DejaVu Sans"/>
              </a:rPr>
              <a:t>Data Analysis </a:t>
            </a:r>
            <a:r>
              <a:rPr lang="de-DE" sz="2400" b="1" cap="small" spc="-1" dirty="0" err="1">
                <a:solidFill>
                  <a:schemeClr val="accent1"/>
                </a:solidFill>
                <a:latin typeface="Calibri "/>
                <a:ea typeface="DejaVu Sans"/>
              </a:rPr>
              <a:t>by</a:t>
            </a:r>
            <a:r>
              <a:rPr lang="de-DE" sz="2400" b="1" cap="small" spc="-1" dirty="0">
                <a:solidFill>
                  <a:schemeClr val="accent1"/>
                </a:solidFill>
                <a:latin typeface="Calibri "/>
                <a:ea typeface="DejaVu Sans"/>
              </a:rPr>
              <a:t> </a:t>
            </a:r>
            <a:r>
              <a:rPr lang="de-DE" sz="2400" b="1" cap="small" spc="-1" dirty="0" err="1">
                <a:solidFill>
                  <a:schemeClr val="accent1"/>
                </a:solidFill>
                <a:latin typeface="Calibri "/>
                <a:ea typeface="DejaVu Sans"/>
              </a:rPr>
              <a:t>Fh</a:t>
            </a:r>
            <a:r>
              <a:rPr lang="de-DE" sz="2400" b="1" cap="small" spc="-1" dirty="0">
                <a:solidFill>
                  <a:schemeClr val="accent1"/>
                </a:solidFill>
                <a:latin typeface="Calibri "/>
                <a:ea typeface="DejaVu Sans"/>
              </a:rPr>
              <a:t> IZI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120"/>
          <a:stretch/>
        </p:blipFill>
        <p:spPr>
          <a:xfrm>
            <a:off x="425430" y="1386697"/>
            <a:ext cx="5194136" cy="23733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96311C5-1045-4060-925D-5E2FC489D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30" y="4040374"/>
            <a:ext cx="5194136" cy="24111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144F6B9-9E29-4AAC-9B6E-69237E8E90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72" r="14675"/>
          <a:stretch/>
        </p:blipFill>
        <p:spPr>
          <a:xfrm>
            <a:off x="9717916" y="4557507"/>
            <a:ext cx="1423559" cy="142875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79097AA-2B5A-4E01-9CAB-B36A55633BB5}"/>
              </a:ext>
            </a:extLst>
          </p:cNvPr>
          <p:cNvSpPr/>
          <p:nvPr/>
        </p:nvSpPr>
        <p:spPr>
          <a:xfrm>
            <a:off x="5674033" y="3092976"/>
            <a:ext cx="3600000" cy="646332"/>
          </a:xfrm>
          <a:prstGeom prst="rect">
            <a:avLst/>
          </a:prstGeom>
          <a:solidFill>
            <a:srgbClr val="0085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lvl="3">
              <a:lnSpc>
                <a:spcPts val="1960"/>
              </a:lnSpc>
              <a:spcBef>
                <a:spcPts val="1200"/>
              </a:spcBef>
              <a:buClr>
                <a:prstClr val="white"/>
              </a:buClr>
              <a:defRPr/>
            </a:pPr>
            <a:endParaRPr lang="de-D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8BAE3A3-759F-4F0B-B173-E498B6E13265}"/>
              </a:ext>
            </a:extLst>
          </p:cNvPr>
          <p:cNvSpPr txBox="1"/>
          <p:nvPr/>
        </p:nvSpPr>
        <p:spPr>
          <a:xfrm>
            <a:off x="5770698" y="3137266"/>
            <a:ext cx="286253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3" indent="0">
              <a:lnSpc>
                <a:spcPct val="100000"/>
              </a:lnSpc>
              <a:buClr>
                <a:prstClr val="white"/>
              </a:buClr>
              <a:buNone/>
              <a:defRPr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Conny Blumert</a:t>
            </a:r>
          </a:p>
          <a:p>
            <a:pPr marL="0" lvl="3" indent="0">
              <a:lnSpc>
                <a:spcPct val="100000"/>
              </a:lnSpc>
              <a:buClr>
                <a:prstClr val="white"/>
              </a:buClr>
              <a:buNone/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Next-Generation Diagnostics Unit</a:t>
            </a:r>
          </a:p>
          <a:p>
            <a:pPr marL="0" lvl="3" indent="0">
              <a:lnSpc>
                <a:spcPct val="100000"/>
              </a:lnSpc>
              <a:buClr>
                <a:prstClr val="white"/>
              </a:buClr>
              <a:buNone/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conny.blumert@izi.fraunhofer.de 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457A0B3-E174-4122-A7D3-40DB6837F1B3}"/>
              </a:ext>
            </a:extLst>
          </p:cNvPr>
          <p:cNvGrpSpPr/>
          <p:nvPr/>
        </p:nvGrpSpPr>
        <p:grpSpPr>
          <a:xfrm>
            <a:off x="5674033" y="5780897"/>
            <a:ext cx="3600000" cy="646332"/>
            <a:chOff x="5674033" y="3877652"/>
            <a:chExt cx="3600000" cy="646332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E84D7BF-0787-4B96-866E-8AD30DE180F7}"/>
                </a:ext>
              </a:extLst>
            </p:cNvPr>
            <p:cNvSpPr/>
            <p:nvPr/>
          </p:nvSpPr>
          <p:spPr>
            <a:xfrm>
              <a:off x="5674033" y="3877652"/>
              <a:ext cx="3600000" cy="646332"/>
            </a:xfrm>
            <a:prstGeom prst="rect">
              <a:avLst/>
            </a:prstGeom>
            <a:solidFill>
              <a:srgbClr val="00859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0" lvl="3">
                <a:lnSpc>
                  <a:spcPts val="1960"/>
                </a:lnSpc>
                <a:spcBef>
                  <a:spcPts val="1200"/>
                </a:spcBef>
                <a:buClr>
                  <a:prstClr val="white"/>
                </a:buClr>
                <a:defRPr/>
              </a:pPr>
              <a:endParaRPr lang="de-D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4A30891-786A-45A3-A128-2B7F3C20D9E5}"/>
                </a:ext>
              </a:extLst>
            </p:cNvPr>
            <p:cNvSpPr txBox="1"/>
            <p:nvPr/>
          </p:nvSpPr>
          <p:spPr>
            <a:xfrm>
              <a:off x="5770698" y="3908778"/>
              <a:ext cx="259156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4pPr marL="0" lvl="3" indent="0">
                <a:lnSpc>
                  <a:spcPct val="100000"/>
                </a:lnSpc>
                <a:buClr>
                  <a:prstClr val="white"/>
                </a:buClr>
                <a:buNone/>
                <a:defRPr sz="12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</a:lstStyle>
            <a:p>
              <a:pPr lvl="3"/>
              <a:r>
                <a:rPr lang="en-US" dirty="0"/>
                <a:t>Dr. Kristin Reiche</a:t>
              </a:r>
            </a:p>
            <a:p>
              <a:pPr lvl="3"/>
              <a:r>
                <a:rPr lang="en-US" b="0" dirty="0"/>
                <a:t>Bioinformatics Unit</a:t>
              </a:r>
            </a:p>
            <a:p>
              <a:pPr lvl="3"/>
              <a:r>
                <a:rPr lang="en-US" b="0" dirty="0"/>
                <a:t>kristin.reiche@izi.fraunhofer.de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9682244" y="3573519"/>
            <a:ext cx="160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Conny Blumert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687501" y="6101251"/>
            <a:ext cx="148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Kristin Reiche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A5D12A3-77D0-4253-A7BB-39446A2D6390}"/>
              </a:ext>
            </a:extLst>
          </p:cNvPr>
          <p:cNvSpPr txBox="1"/>
          <p:nvPr/>
        </p:nvSpPr>
        <p:spPr>
          <a:xfrm>
            <a:off x="711843" y="2369338"/>
            <a:ext cx="36000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lvl="3" indent="-1800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Whole transcriptome sequencing (mRNA and total RNA)</a:t>
            </a:r>
          </a:p>
          <a:p>
            <a:pPr marL="180000" lvl="3" indent="-1800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Whole genome and exome sequencing </a:t>
            </a:r>
          </a:p>
          <a:p>
            <a:pPr marL="180000" lvl="3" indent="-1800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small genome and 16S sequencing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9611D35-6639-470D-BCA1-EE046A875A25}"/>
              </a:ext>
            </a:extLst>
          </p:cNvPr>
          <p:cNvSpPr txBox="1"/>
          <p:nvPr/>
        </p:nvSpPr>
        <p:spPr>
          <a:xfrm>
            <a:off x="6330820" y="1622295"/>
            <a:ext cx="27233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>
              <a:spcBef>
                <a:spcPts val="600"/>
              </a:spcBef>
              <a:spcAft>
                <a:spcPts val="1200"/>
              </a:spcAft>
              <a:buClr>
                <a:prstClr val="white"/>
              </a:buClr>
              <a:buNone/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Technical equipment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F64DE0-158B-403D-971F-CCE1FD97A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778" y="3015220"/>
            <a:ext cx="1135889" cy="7224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E01B1E-E3AE-4FC8-B0A5-F7376C971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778" y="2086729"/>
            <a:ext cx="1135889" cy="85121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A90E14D-4A62-4B91-A753-E23F10651B0C}"/>
              </a:ext>
            </a:extLst>
          </p:cNvPr>
          <p:cNvSpPr/>
          <p:nvPr/>
        </p:nvSpPr>
        <p:spPr>
          <a:xfrm>
            <a:off x="6250778" y="2060112"/>
            <a:ext cx="3419118" cy="249466"/>
          </a:xfrm>
          <a:prstGeom prst="rect">
            <a:avLst/>
          </a:prstGeom>
          <a:solidFill>
            <a:srgbClr val="0085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1960"/>
              </a:lnSpc>
              <a:buClr>
                <a:schemeClr val="accent1"/>
              </a:buClr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Next-Generation Sequencing (Short Read)</a:t>
            </a:r>
            <a:endParaRPr lang="de-DE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45B94036-E8A6-4474-BAF6-F83219059FD5}"/>
              </a:ext>
            </a:extLst>
          </p:cNvPr>
          <p:cNvSpPr txBox="1"/>
          <p:nvPr/>
        </p:nvSpPr>
        <p:spPr>
          <a:xfrm>
            <a:off x="6329808" y="2369338"/>
            <a:ext cx="341911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298450" indent="-285750"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400">
                <a:latin typeface="Frutiger 45 Light" panose="020B0300000000000000" pitchFamily="34" charset="0"/>
              </a:defRPr>
            </a:lvl1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NextSeq 2000 (Illumina)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Application: sequencing of genomes, transcriptomes and single cells </a:t>
            </a: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A53AC80F-C042-4CA0-83F1-41CD139EA898}"/>
              </a:ext>
            </a:extLst>
          </p:cNvPr>
          <p:cNvSpPr txBox="1"/>
          <p:nvPr/>
        </p:nvSpPr>
        <p:spPr>
          <a:xfrm>
            <a:off x="6302224" y="3125103"/>
            <a:ext cx="336767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298450" indent="-285750"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400">
                <a:latin typeface="Frutiger 45 Light" panose="020B0300000000000000" pitchFamily="34" charset="0"/>
              </a:defRPr>
            </a:lvl1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MiSeq (Illumina)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Application: sequencing of smaller genomes and amplicons</a:t>
            </a: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5AB3CEA9-9167-4D37-94E9-50128356A50E}"/>
              </a:ext>
            </a:extLst>
          </p:cNvPr>
          <p:cNvSpPr txBox="1"/>
          <p:nvPr/>
        </p:nvSpPr>
        <p:spPr>
          <a:xfrm>
            <a:off x="6397301" y="4320297"/>
            <a:ext cx="325466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298450" indent="-285750"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400">
                <a:latin typeface="Frutiger 45 Light" panose="020B0300000000000000" pitchFamily="34" charset="0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Chromium X (10x Genomics)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Application: cell separation for single-cell sequencing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6FC6400-9CC5-42E4-A8BB-F0F50B6E1CF3}"/>
              </a:ext>
            </a:extLst>
          </p:cNvPr>
          <p:cNvSpPr/>
          <p:nvPr/>
        </p:nvSpPr>
        <p:spPr>
          <a:xfrm>
            <a:off x="6250778" y="4053303"/>
            <a:ext cx="3401191" cy="249466"/>
          </a:xfrm>
          <a:prstGeom prst="rect">
            <a:avLst/>
          </a:prstGeom>
          <a:solidFill>
            <a:srgbClr val="0085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1960"/>
              </a:lnSpc>
              <a:buClr>
                <a:schemeClr val="accent1"/>
              </a:buClr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cell Sequencing</a:t>
            </a:r>
            <a:endParaRPr lang="de-DE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280E1249-B043-4259-B235-B53FF487B0C8}"/>
              </a:ext>
            </a:extLst>
          </p:cNvPr>
          <p:cNvSpPr txBox="1"/>
          <p:nvPr/>
        </p:nvSpPr>
        <p:spPr>
          <a:xfrm>
            <a:off x="6397301" y="5619798"/>
            <a:ext cx="268351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2984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accent2"/>
                </a:solidFill>
                <a:latin typeface="Frutiger 45 Light" panose="020B0300000000000000" pitchFamily="34" charset="0"/>
              </a:defRPr>
            </a:lvl1pPr>
          </a:lstStyle>
          <a:p>
            <a:pPr>
              <a:spcAft>
                <a:spcPts val="300"/>
              </a:spcAft>
              <a:buClrTx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CytAssist (10x Genomics)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Application: tissue transfer to Visium slides  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186C934-D04E-4F01-A61B-ABA6B81A5E83}"/>
              </a:ext>
            </a:extLst>
          </p:cNvPr>
          <p:cNvSpPr/>
          <p:nvPr/>
        </p:nvSpPr>
        <p:spPr>
          <a:xfrm>
            <a:off x="6250778" y="5317346"/>
            <a:ext cx="3401191" cy="249466"/>
          </a:xfrm>
          <a:prstGeom prst="rect">
            <a:avLst/>
          </a:prstGeom>
          <a:solidFill>
            <a:srgbClr val="0085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1960"/>
              </a:lnSpc>
              <a:buClr>
                <a:schemeClr val="accent1"/>
              </a:buClr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Spatial transcriptomics</a:t>
            </a:r>
            <a:endParaRPr lang="de-DE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6680E17-1AEF-40D7-AE63-713FD00A6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778" y="4053303"/>
            <a:ext cx="1147659" cy="76211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1817103-BEA8-4610-BAA8-3B7E4BB248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 t="4904" r="14338" b="12695"/>
          <a:stretch/>
        </p:blipFill>
        <p:spPr>
          <a:xfrm>
            <a:off x="9726778" y="5317346"/>
            <a:ext cx="1147658" cy="84214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6B47F097-D2F7-45C2-A187-7F428375323D}"/>
              </a:ext>
            </a:extLst>
          </p:cNvPr>
          <p:cNvSpPr/>
          <p:nvPr/>
        </p:nvSpPr>
        <p:spPr>
          <a:xfrm>
            <a:off x="560242" y="2059371"/>
            <a:ext cx="3600000" cy="249466"/>
          </a:xfrm>
          <a:prstGeom prst="rect">
            <a:avLst/>
          </a:prstGeom>
          <a:solidFill>
            <a:srgbClr val="0085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1960"/>
              </a:lnSpc>
              <a:buClr>
                <a:schemeClr val="accent1"/>
              </a:buClr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NGS methods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DCDFEDE-9CF8-412E-A730-5948777C9CA8}"/>
              </a:ext>
            </a:extLst>
          </p:cNvPr>
          <p:cNvSpPr txBox="1"/>
          <p:nvPr/>
        </p:nvSpPr>
        <p:spPr>
          <a:xfrm>
            <a:off x="631265" y="1622295"/>
            <a:ext cx="33370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>
              <a:spcBef>
                <a:spcPts val="600"/>
              </a:spcBef>
              <a:spcAft>
                <a:spcPts val="1200"/>
              </a:spcAft>
              <a:buClr>
                <a:prstClr val="white"/>
              </a:buClr>
              <a:buNone/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20FC5DD-4BBF-4FB3-A146-7D25A5DA9B4E}"/>
              </a:ext>
            </a:extLst>
          </p:cNvPr>
          <p:cNvSpPr/>
          <p:nvPr/>
        </p:nvSpPr>
        <p:spPr>
          <a:xfrm>
            <a:off x="560242" y="3722369"/>
            <a:ext cx="3600000" cy="249466"/>
          </a:xfrm>
          <a:prstGeom prst="rect">
            <a:avLst/>
          </a:prstGeom>
          <a:solidFill>
            <a:srgbClr val="0085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1960"/>
              </a:lnSpc>
              <a:buClr>
                <a:schemeClr val="accent1"/>
              </a:buClr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NGS methods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F1B62D7-7FDF-4F9C-AD5D-7AE865251B60}"/>
              </a:ext>
            </a:extLst>
          </p:cNvPr>
          <p:cNvSpPr txBox="1"/>
          <p:nvPr/>
        </p:nvSpPr>
        <p:spPr>
          <a:xfrm>
            <a:off x="711843" y="4048334"/>
            <a:ext cx="366696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lvl="3" indent="-1800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Single-cell multi-omics </a:t>
            </a:r>
          </a:p>
          <a:p>
            <a:pPr marL="180000" lvl="3" indent="-1800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Spatial transcriptomics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669C864-1168-4215-9DDD-67A821EC5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124" y="3716740"/>
            <a:ext cx="1147659" cy="887079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53224BBE-6D27-45C5-9EDA-82E2F470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31" y="410398"/>
            <a:ext cx="11233150" cy="382733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 Center at Fraunhofer IZI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105B684B-DD4A-40C6-969F-2444370DEC72}"/>
              </a:ext>
            </a:extLst>
          </p:cNvPr>
          <p:cNvSpPr txBox="1">
            <a:spLocks/>
          </p:cNvSpPr>
          <p:nvPr/>
        </p:nvSpPr>
        <p:spPr>
          <a:xfrm>
            <a:off x="560241" y="792755"/>
            <a:ext cx="11233150" cy="318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Genomics &amp; Transcriptomics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79DA46C-4D80-4791-B96A-A2914F81C9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25" y="5313973"/>
            <a:ext cx="1147658" cy="764890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AF3C4C4B-9280-4EEF-BF39-1C73C2D131C5}"/>
              </a:ext>
            </a:extLst>
          </p:cNvPr>
          <p:cNvSpPr/>
          <p:nvPr/>
        </p:nvSpPr>
        <p:spPr>
          <a:xfrm>
            <a:off x="560242" y="5311159"/>
            <a:ext cx="3600000" cy="249467"/>
          </a:xfrm>
          <a:prstGeom prst="rect">
            <a:avLst/>
          </a:prstGeom>
          <a:solidFill>
            <a:srgbClr val="0085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1960"/>
              </a:lnSpc>
              <a:buClr>
                <a:schemeClr val="accent1"/>
              </a:buClr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storage and computing</a:t>
            </a:r>
            <a:endParaRPr lang="de-DE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4A35087D-A9FA-4EFD-B6FC-B5E8763D70AF}"/>
              </a:ext>
            </a:extLst>
          </p:cNvPr>
          <p:cNvSpPr txBox="1"/>
          <p:nvPr/>
        </p:nvSpPr>
        <p:spPr>
          <a:xfrm>
            <a:off x="724574" y="5607681"/>
            <a:ext cx="268351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298450" indent="-285750"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80000" lvl="3" indent="-1800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High Performance Computing Cluster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24C6E49-EF9F-48D4-BEF0-CB16AB392866}"/>
              </a:ext>
            </a:extLst>
          </p:cNvPr>
          <p:cNvSpPr txBox="1"/>
          <p:nvPr/>
        </p:nvSpPr>
        <p:spPr>
          <a:xfrm>
            <a:off x="631264" y="4966628"/>
            <a:ext cx="28478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>
              <a:spcBef>
                <a:spcPts val="600"/>
              </a:spcBef>
              <a:spcAft>
                <a:spcPts val="1200"/>
              </a:spcAft>
              <a:buClr>
                <a:prstClr val="white"/>
              </a:buClr>
              <a:buNone/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Bioinformatics</a:t>
            </a:r>
          </a:p>
        </p:txBody>
      </p:sp>
    </p:spTree>
    <p:extLst>
      <p:ext uri="{BB962C8B-B14F-4D97-AF65-F5344CB8AC3E}">
        <p14:creationId xmlns:p14="http://schemas.microsoft.com/office/powerpoint/2010/main" val="41200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SaxoCell Farb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Breitbild</PresentationFormat>
  <Paragraphs>31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</vt:lpstr>
      <vt:lpstr>Calibri Light</vt:lpstr>
      <vt:lpstr>DejaVu Sans</vt:lpstr>
      <vt:lpstr>Symbol</vt:lpstr>
      <vt:lpstr>Wingdings</vt:lpstr>
      <vt:lpstr>Office</vt:lpstr>
      <vt:lpstr>1_Office</vt:lpstr>
      <vt:lpstr>PowerPoint-Präsentation</vt:lpstr>
      <vt:lpstr>PowerPoint-Präsentation</vt:lpstr>
      <vt:lpstr>Biomarker Center at Fraunhofer IZI</vt:lpstr>
    </vt:vector>
  </TitlesOfParts>
  <Company>Universitätsklinikum Leipzig AöR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Binder, Stefanie</dc:creator>
  <cp:lastModifiedBy>Binder, Stefanie</cp:lastModifiedBy>
  <cp:revision>1</cp:revision>
  <dcterms:created xsi:type="dcterms:W3CDTF">2025-01-16T07:55:59Z</dcterms:created>
  <dcterms:modified xsi:type="dcterms:W3CDTF">2025-01-16T07:56:12Z</dcterms:modified>
</cp:coreProperties>
</file>